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765" r:id="rId5"/>
  </p:sldMasterIdLst>
  <p:notesMasterIdLst>
    <p:notesMasterId r:id="rId33"/>
  </p:notesMasterIdLst>
  <p:handoutMasterIdLst>
    <p:handoutMasterId r:id="rId34"/>
  </p:handoutMasterIdLst>
  <p:sldIdLst>
    <p:sldId id="360" r:id="rId6"/>
    <p:sldId id="261" r:id="rId7"/>
    <p:sldId id="284" r:id="rId8"/>
    <p:sldId id="274" r:id="rId9"/>
    <p:sldId id="310" r:id="rId10"/>
    <p:sldId id="273" r:id="rId11"/>
    <p:sldId id="362" r:id="rId12"/>
    <p:sldId id="347" r:id="rId13"/>
    <p:sldId id="301" r:id="rId14"/>
    <p:sldId id="339" r:id="rId15"/>
    <p:sldId id="291" r:id="rId16"/>
    <p:sldId id="334" r:id="rId17"/>
    <p:sldId id="335" r:id="rId18"/>
    <p:sldId id="336" r:id="rId19"/>
    <p:sldId id="353" r:id="rId20"/>
    <p:sldId id="308" r:id="rId21"/>
    <p:sldId id="344" r:id="rId22"/>
    <p:sldId id="356" r:id="rId23"/>
    <p:sldId id="345" r:id="rId24"/>
    <p:sldId id="311" r:id="rId25"/>
    <p:sldId id="278" r:id="rId26"/>
    <p:sldId id="279" r:id="rId27"/>
    <p:sldId id="280" r:id="rId28"/>
    <p:sldId id="349" r:id="rId29"/>
    <p:sldId id="288" r:id="rId30"/>
    <p:sldId id="289" r:id="rId31"/>
    <p:sldId id="361" r:id="rId32"/>
  </p:sldIdLst>
  <p:sldSz cx="12192000" cy="6858000"/>
  <p:notesSz cx="6858000" cy="9144000"/>
  <p:defaultTextStyle>
    <a:defPPr>
      <a:defRPr lang="en-US"/>
    </a:defPPr>
    <a:lvl1pPr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56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28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00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72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11" autoAdjust="0"/>
    <p:restoredTop sz="67647" autoAdjust="0"/>
  </p:normalViewPr>
  <p:slideViewPr>
    <p:cSldViewPr snapToGrid="0" snapToObjects="1">
      <p:cViewPr varScale="1">
        <p:scale>
          <a:sx n="60" d="100"/>
          <a:sy n="60" d="100"/>
        </p:scale>
        <p:origin x="2248" y="168"/>
      </p:cViewPr>
      <p:guideLst/>
    </p:cSldViewPr>
  </p:slideViewPr>
  <p:notesTextViewPr>
    <p:cViewPr>
      <p:scale>
        <a:sx n="125" d="100"/>
        <a:sy n="125" d="100"/>
      </p:scale>
      <p:origin x="0" y="0"/>
    </p:cViewPr>
  </p:notesTextViewPr>
  <p:sorterViewPr>
    <p:cViewPr varScale="1">
      <p:scale>
        <a:sx n="100" d="100"/>
        <a:sy n="100" d="100"/>
      </p:scale>
      <p:origin x="0" y="0"/>
    </p:cViewPr>
  </p:sorterViewPr>
  <p:notesViewPr>
    <p:cSldViewPr snapToGrid="0" snapToObjects="1">
      <p:cViewPr varScale="1">
        <p:scale>
          <a:sx n="115" d="100"/>
          <a:sy n="115" d="100"/>
        </p:scale>
        <p:origin x="4736"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 Talavera" userId="S::joset@perfectomobile.com::3017984d-1dcc-4410-aa3a-c40b269ae16b" providerId="AD" clId="Web-{AA0FB8F1-17E8-E690-60FE-8BF5ED18777F}"/>
    <pc:docChg chg="modSld">
      <pc:chgData name="Jose Talavera" userId="S::joset@perfectomobile.com::3017984d-1dcc-4410-aa3a-c40b269ae16b" providerId="AD" clId="Web-{AA0FB8F1-17E8-E690-60FE-8BF5ED18777F}" dt="2018-08-17T16:53:37.165" v="1" actId="20577"/>
      <pc:docMkLst>
        <pc:docMk/>
      </pc:docMkLst>
      <pc:sldChg chg="modSp">
        <pc:chgData name="Jose Talavera" userId="S::joset@perfectomobile.com::3017984d-1dcc-4410-aa3a-c40b269ae16b" providerId="AD" clId="Web-{AA0FB8F1-17E8-E690-60FE-8BF5ED18777F}" dt="2018-08-17T16:53:37.165" v="1" actId="20577"/>
        <pc:sldMkLst>
          <pc:docMk/>
          <pc:sldMk cId="2066180298" sldId="362"/>
        </pc:sldMkLst>
        <pc:spChg chg="mod">
          <ac:chgData name="Jose Talavera" userId="S::joset@perfectomobile.com::3017984d-1dcc-4410-aa3a-c40b269ae16b" providerId="AD" clId="Web-{AA0FB8F1-17E8-E690-60FE-8BF5ED18777F}" dt="2018-08-17T16:53:37.165" v="1" actId="20577"/>
          <ac:spMkLst>
            <pc:docMk/>
            <pc:sldMk cId="2066180298" sldId="362"/>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defRPr>
            </a:lvl1pPr>
          </a:lstStyle>
          <a:p>
            <a:pPr>
              <a:defRPr/>
            </a:pPr>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Calibri" charset="0"/>
              </a:defRPr>
            </a:lvl1pPr>
          </a:lstStyle>
          <a:p>
            <a:pPr>
              <a:defRPr/>
            </a:pPr>
            <a:fld id="{E4AA8CD6-4CAE-4484-9FFB-E9809F1DD56B}" type="datetimeFigureOut">
              <a:rPr lang="en-US"/>
              <a:pPr>
                <a:defRPr/>
              </a:pPr>
              <a:t>8/17/2018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Calibri" charset="0"/>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Calibri" charset="0"/>
              </a:defRPr>
            </a:lvl1pPr>
          </a:lstStyle>
          <a:p>
            <a:pPr>
              <a:defRPr/>
            </a:pPr>
            <a:fld id="{67654CDF-D074-498D-BABC-CB8315E2E28B}" type="slidenum">
              <a:rPr lang="en-US"/>
              <a:pPr>
                <a:defRPr/>
              </a:pPr>
              <a:t>‹#›</a:t>
            </a:fld>
            <a:endParaRPr lang="en-US" dirty="0"/>
          </a:p>
        </p:txBody>
      </p:sp>
    </p:spTree>
    <p:extLst>
      <p:ext uri="{BB962C8B-B14F-4D97-AF65-F5344CB8AC3E}">
        <p14:creationId xmlns:p14="http://schemas.microsoft.com/office/powerpoint/2010/main" val="2109707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914346"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defTabSz="914346" eaLnBrk="1" fontAlgn="auto" hangingPunct="1">
              <a:spcBef>
                <a:spcPts val="0"/>
              </a:spcBef>
              <a:spcAft>
                <a:spcPts val="0"/>
              </a:spcAft>
              <a:defRPr sz="1200">
                <a:latin typeface="+mn-lt"/>
              </a:defRPr>
            </a:lvl1pPr>
          </a:lstStyle>
          <a:p>
            <a:pPr>
              <a:defRPr/>
            </a:pPr>
            <a:fld id="{5AFEF1B0-6460-430A-B502-47C48359065B}" type="datetimeFigureOut">
              <a:rPr lang="en-US"/>
              <a:pPr>
                <a:defRPr/>
              </a:pPr>
              <a:t>8/17/2018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914346"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914346" eaLnBrk="1" fontAlgn="auto" hangingPunct="1">
              <a:spcBef>
                <a:spcPts val="0"/>
              </a:spcBef>
              <a:spcAft>
                <a:spcPts val="0"/>
              </a:spcAft>
              <a:defRPr sz="1200">
                <a:latin typeface="+mn-lt"/>
              </a:defRPr>
            </a:lvl1pPr>
          </a:lstStyle>
          <a:p>
            <a:pPr>
              <a:defRPr/>
            </a:pPr>
            <a:fld id="{1187DADD-443E-40DA-801A-0BD9450D08C4}" type="slidenum">
              <a:rPr lang="en-US"/>
              <a:pPr>
                <a:defRPr/>
              </a:pPr>
              <a:t>‹#›</a:t>
            </a:fld>
            <a:endParaRPr lang="en-US" dirty="0"/>
          </a:p>
        </p:txBody>
      </p:sp>
    </p:spTree>
    <p:extLst>
      <p:ext uri="{BB962C8B-B14F-4D97-AF65-F5344CB8AC3E}">
        <p14:creationId xmlns:p14="http://schemas.microsoft.com/office/powerpoint/2010/main" val="37445308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54438" y="1143000"/>
            <a:ext cx="2417762" cy="1360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FD34C3-BAC1-9947-94C4-935119E03871}" type="slidenum">
              <a:rPr lang="en-US" smtClean="0">
                <a:solidFill>
                  <a:prstClr val="black"/>
                </a:solidFill>
              </a:rPr>
              <a:pPr>
                <a:defRPr/>
              </a:pPr>
              <a:t>1</a:t>
            </a:fld>
            <a:endParaRPr lang="en-US">
              <a:solidFill>
                <a:prstClr val="black"/>
              </a:solidFill>
            </a:endParaRPr>
          </a:p>
        </p:txBody>
      </p:sp>
    </p:spTree>
    <p:extLst>
      <p:ext uri="{BB962C8B-B14F-4D97-AF65-F5344CB8AC3E}">
        <p14:creationId xmlns:p14="http://schemas.microsoft.com/office/powerpoint/2010/main" val="1104615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0A5341C-6DD8-DA46-8724-4D45E3C7A1AE}" type="slidenum">
              <a:rPr lang="en-US" smtClean="0"/>
              <a:pPr/>
              <a:t>11</a:t>
            </a:fld>
            <a:endParaRPr lang="en-US" dirty="0"/>
          </a:p>
        </p:txBody>
      </p:sp>
    </p:spTree>
    <p:extLst>
      <p:ext uri="{BB962C8B-B14F-4D97-AF65-F5344CB8AC3E}">
        <p14:creationId xmlns:p14="http://schemas.microsoft.com/office/powerpoint/2010/main" val="4118488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Demonstrate: Please review each of the parameters in the plugin and demonstrate their functionality.  Then record the functionality into code and show how to refactor into a reusable method.</a:t>
            </a:r>
          </a:p>
        </p:txBody>
      </p:sp>
      <p:sp>
        <p:nvSpPr>
          <p:cNvPr id="4" name="Slide Number Placeholder 3"/>
          <p:cNvSpPr>
            <a:spLocks noGrp="1"/>
          </p:cNvSpPr>
          <p:nvPr>
            <p:ph type="sldNum" sz="quarter" idx="10"/>
          </p:nvPr>
        </p:nvSpPr>
        <p:spPr/>
        <p:txBody>
          <a:bodyPr/>
          <a:lstStyle/>
          <a:p>
            <a:pPr>
              <a:defRPr/>
            </a:pPr>
            <a:fld id="{1187DADD-443E-40DA-801A-0BD9450D08C4}" type="slidenum">
              <a:rPr lang="en-US" smtClean="0"/>
              <a:pPr>
                <a:defRPr/>
              </a:pPr>
              <a:t>12</a:t>
            </a:fld>
            <a:endParaRPr lang="en-US" dirty="0"/>
          </a:p>
        </p:txBody>
      </p:sp>
    </p:spTree>
    <p:extLst>
      <p:ext uri="{BB962C8B-B14F-4D97-AF65-F5344CB8AC3E}">
        <p14:creationId xmlns:p14="http://schemas.microsoft.com/office/powerpoint/2010/main" val="2535398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Demonstrate: Please demonstrate and review each of the functions of the haystack in the plugin</a:t>
            </a:r>
          </a:p>
          <a:p>
            <a:endParaRPr lang="en-US" baseline="0" dirty="0"/>
          </a:p>
        </p:txBody>
      </p:sp>
      <p:sp>
        <p:nvSpPr>
          <p:cNvPr id="4" name="Slide Number Placeholder 3"/>
          <p:cNvSpPr>
            <a:spLocks noGrp="1"/>
          </p:cNvSpPr>
          <p:nvPr>
            <p:ph type="sldNum" sz="quarter" idx="10"/>
          </p:nvPr>
        </p:nvSpPr>
        <p:spPr/>
        <p:txBody>
          <a:bodyPr/>
          <a:lstStyle/>
          <a:p>
            <a:pPr>
              <a:defRPr/>
            </a:pPr>
            <a:fld id="{1187DADD-443E-40DA-801A-0BD9450D08C4}" type="slidenum">
              <a:rPr lang="en-US" smtClean="0"/>
              <a:pPr>
                <a:defRPr/>
              </a:pPr>
              <a:t>13</a:t>
            </a:fld>
            <a:endParaRPr lang="en-US" dirty="0"/>
          </a:p>
        </p:txBody>
      </p:sp>
    </p:spTree>
    <p:extLst>
      <p:ext uri="{BB962C8B-B14F-4D97-AF65-F5344CB8AC3E}">
        <p14:creationId xmlns:p14="http://schemas.microsoft.com/office/powerpoint/2010/main" val="4093499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Demonstrate: Please demonstrate and review each of the functions of the results in the plugin</a:t>
            </a:r>
          </a:p>
          <a:p>
            <a:endParaRPr lang="en-US" baseline="0" dirty="0"/>
          </a:p>
        </p:txBody>
      </p:sp>
      <p:sp>
        <p:nvSpPr>
          <p:cNvPr id="4" name="Slide Number Placeholder 3"/>
          <p:cNvSpPr>
            <a:spLocks noGrp="1"/>
          </p:cNvSpPr>
          <p:nvPr>
            <p:ph type="sldNum" sz="quarter" idx="10"/>
          </p:nvPr>
        </p:nvSpPr>
        <p:spPr/>
        <p:txBody>
          <a:bodyPr/>
          <a:lstStyle/>
          <a:p>
            <a:pPr>
              <a:defRPr/>
            </a:pPr>
            <a:fld id="{1187DADD-443E-40DA-801A-0BD9450D08C4}" type="slidenum">
              <a:rPr lang="en-US" smtClean="0"/>
              <a:pPr>
                <a:defRPr/>
              </a:pPr>
              <a:t>14</a:t>
            </a:fld>
            <a:endParaRPr lang="en-US" dirty="0"/>
          </a:p>
        </p:txBody>
      </p:sp>
    </p:spTree>
    <p:extLst>
      <p:ext uri="{BB962C8B-B14F-4D97-AF65-F5344CB8AC3E}">
        <p14:creationId xmlns:p14="http://schemas.microsoft.com/office/powerpoint/2010/main" val="1534511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Screen shots can come from the business or development groups for use and in that case bounded size is an absolute necessity however it is best to generate the screen shot from the analysis window.</a:t>
            </a:r>
          </a:p>
          <a:p>
            <a:endParaRPr lang="en-US" baseline="0" dirty="0"/>
          </a:p>
          <a:p>
            <a:r>
              <a:rPr lang="en-US" baseline="0" dirty="0"/>
              <a:t>They need to ensure the screen shot they take is coming from a high resolution device to ensure it is as clear as possible.</a:t>
            </a:r>
          </a:p>
          <a:p>
            <a:endParaRPr lang="en-US" baseline="0" dirty="0"/>
          </a:p>
          <a:p>
            <a:r>
              <a:rPr lang="en-US" baseline="0" dirty="0"/>
              <a:t>They should also crop the screen shot to target EXACTLY what they are searching for so they don’t end up with false positives or false negatives.</a:t>
            </a:r>
          </a:p>
          <a:p>
            <a:endParaRPr lang="en-US" baseline="0" dirty="0"/>
          </a:p>
          <a:p>
            <a:r>
              <a:rPr lang="en-US" baseline="0" dirty="0"/>
              <a:t>Lastly bounded size is always suggested when working with a pool of different devices models to ensure the same image can work across many devices without issue.</a:t>
            </a:r>
          </a:p>
        </p:txBody>
      </p:sp>
      <p:sp>
        <p:nvSpPr>
          <p:cNvPr id="4" name="Slide Number Placeholder 3"/>
          <p:cNvSpPr>
            <a:spLocks noGrp="1"/>
          </p:cNvSpPr>
          <p:nvPr>
            <p:ph type="sldNum" sz="quarter" idx="10"/>
          </p:nvPr>
        </p:nvSpPr>
        <p:spPr/>
        <p:txBody>
          <a:bodyPr/>
          <a:lstStyle/>
          <a:p>
            <a:pPr>
              <a:defRPr/>
            </a:pPr>
            <a:fld id="{1187DADD-443E-40DA-801A-0BD9450D08C4}" type="slidenum">
              <a:rPr lang="en-US" smtClean="0"/>
              <a:pPr>
                <a:defRPr/>
              </a:pPr>
              <a:t>15</a:t>
            </a:fld>
            <a:endParaRPr lang="en-US" dirty="0"/>
          </a:p>
        </p:txBody>
      </p:sp>
    </p:spTree>
    <p:extLst>
      <p:ext uri="{BB962C8B-B14F-4D97-AF65-F5344CB8AC3E}">
        <p14:creationId xmlns:p14="http://schemas.microsoft.com/office/powerpoint/2010/main" val="3969092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Demonstrate the commands in the analysis window and then record in code and refactor into reusable methods.</a:t>
            </a:r>
          </a:p>
          <a:p>
            <a:endParaRPr lang="en-US" baseline="0" dirty="0"/>
          </a:p>
          <a:p>
            <a:r>
              <a:rPr lang="en-US" baseline="0" dirty="0"/>
              <a:t>EVERY COMMAND needs a timeout value set.  If the timeout isn’t needed because the object is already on the screen then the command will ignore it but in the case where it is needed it can be utilized.  </a:t>
            </a:r>
          </a:p>
          <a:p>
            <a:endParaRPr lang="en-US" baseline="0" dirty="0"/>
          </a:p>
          <a:p>
            <a:r>
              <a:rPr lang="en-US" baseline="0" dirty="0"/>
              <a:t>There may be small corner cases where a timeout wouldn’t be desired like if you are checking for the existence of many objects to control conditions and you are sure the page has finished loading then adding a timeout could slow down your script.</a:t>
            </a:r>
          </a:p>
          <a:p>
            <a:endParaRPr lang="en-US" baseline="0" dirty="0"/>
          </a:p>
          <a:p>
            <a:r>
              <a:rPr lang="en-US" baseline="0" dirty="0"/>
              <a:t>In 99% of all cases though it should absolutely be used.</a:t>
            </a:r>
          </a:p>
          <a:p>
            <a:endParaRPr lang="en-US" baseline="0" dirty="0"/>
          </a:p>
          <a:p>
            <a:r>
              <a:rPr lang="en-US" baseline="0" dirty="0"/>
              <a:t>Index allows you to target individual objects which have been found based on the needle</a:t>
            </a:r>
          </a:p>
          <a:p>
            <a:endParaRPr lang="en-US" baseline="0" dirty="0"/>
          </a:p>
          <a:p>
            <a:r>
              <a:rPr lang="en-US" baseline="0" dirty="0"/>
              <a:t>Haystack – ideally this should be set by dragging in the analysis window however the users could opt to pass values to their methods created in code to dynamically set these values.</a:t>
            </a:r>
          </a:p>
        </p:txBody>
      </p:sp>
      <p:sp>
        <p:nvSpPr>
          <p:cNvPr id="4" name="Slide Number Placeholder 3"/>
          <p:cNvSpPr>
            <a:spLocks noGrp="1"/>
          </p:cNvSpPr>
          <p:nvPr>
            <p:ph type="sldNum" sz="quarter" idx="10"/>
          </p:nvPr>
        </p:nvSpPr>
        <p:spPr/>
        <p:txBody>
          <a:bodyPr/>
          <a:lstStyle/>
          <a:p>
            <a:pPr>
              <a:defRPr/>
            </a:pPr>
            <a:fld id="{1187DADD-443E-40DA-801A-0BD9450D08C4}" type="slidenum">
              <a:rPr lang="en-US" smtClean="0"/>
              <a:pPr>
                <a:defRPr/>
              </a:pPr>
              <a:t>16</a:t>
            </a:fld>
            <a:endParaRPr lang="en-US" dirty="0"/>
          </a:p>
        </p:txBody>
      </p:sp>
    </p:spTree>
    <p:extLst>
      <p:ext uri="{BB962C8B-B14F-4D97-AF65-F5344CB8AC3E}">
        <p14:creationId xmlns:p14="http://schemas.microsoft.com/office/powerpoint/2010/main" val="1282497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Demonstrate the commands in the analysis window and then record in code and refactor into reusable methods.</a:t>
            </a:r>
          </a:p>
          <a:p>
            <a:endParaRPr lang="en-US" baseline="0" dirty="0"/>
          </a:p>
          <a:p>
            <a:r>
              <a:rPr lang="en-US" b="1" u="sng" baseline="0" dirty="0"/>
              <a:t>Checkpoints</a:t>
            </a:r>
          </a:p>
          <a:p>
            <a:r>
              <a:rPr lang="en-US" b="0" u="none" baseline="0" dirty="0"/>
              <a:t>Expected Results – you can set the pass/fail to be based on negative or positive results.  If you DO NOT want to find an object and your find fails to find it you can have it report success instead of failure for instance.</a:t>
            </a:r>
          </a:p>
          <a:p>
            <a:endParaRPr lang="en-US" b="0" u="none" baseline="0" dirty="0"/>
          </a:p>
          <a:p>
            <a:r>
              <a:rPr lang="en-US" b="1" u="sng" baseline="0" dirty="0"/>
              <a:t>Button and Select</a:t>
            </a:r>
          </a:p>
          <a:p>
            <a:r>
              <a:rPr lang="en-US" b="0" u="none" baseline="0" dirty="0"/>
              <a:t>Operation and Repeat are to be used in conjunction with one another.  Operation allows you to define exactly what you want the Button or Select command to perform, repeat defines how many times to perform the function.</a:t>
            </a:r>
          </a:p>
          <a:p>
            <a:endParaRPr lang="en-US" b="0" u="none" baseline="0" dirty="0"/>
          </a:p>
          <a:p>
            <a:r>
              <a:rPr lang="en-US" b="1" u="sng" baseline="0" dirty="0"/>
              <a:t>Button and Select – Offset Click</a:t>
            </a:r>
          </a:p>
          <a:p>
            <a:r>
              <a:rPr lang="en-US" b="0" u="none" baseline="0" dirty="0"/>
              <a:t>Button – Label Position and Offset</a:t>
            </a:r>
          </a:p>
          <a:p>
            <a:r>
              <a:rPr lang="en-US" b="0" u="none" baseline="0" dirty="0"/>
              <a:t>Select- Touch Position direction and value</a:t>
            </a:r>
          </a:p>
          <a:p>
            <a:endParaRPr lang="en-US" b="0" u="none" baseline="0" dirty="0"/>
          </a:p>
          <a:p>
            <a:r>
              <a:rPr lang="en-US" b="0" u="none" baseline="0" dirty="0"/>
              <a:t>All of the parameters work the same just named differently, they allow you to set the click relative to the needle being found.  For instance you find a needle called “Click Here” and you want to click the + sign next to it you could indicate a position of right and an offset of 50 and click the + sign instead.</a:t>
            </a:r>
          </a:p>
        </p:txBody>
      </p:sp>
      <p:sp>
        <p:nvSpPr>
          <p:cNvPr id="4" name="Slide Number Placeholder 3"/>
          <p:cNvSpPr>
            <a:spLocks noGrp="1"/>
          </p:cNvSpPr>
          <p:nvPr>
            <p:ph type="sldNum" sz="quarter" idx="10"/>
          </p:nvPr>
        </p:nvSpPr>
        <p:spPr/>
        <p:txBody>
          <a:bodyPr/>
          <a:lstStyle/>
          <a:p>
            <a:pPr>
              <a:defRPr/>
            </a:pPr>
            <a:fld id="{1187DADD-443E-40DA-801A-0BD9450D08C4}" type="slidenum">
              <a:rPr lang="en-US" smtClean="0"/>
              <a:pPr>
                <a:defRPr/>
              </a:pPr>
              <a:t>17</a:t>
            </a:fld>
            <a:endParaRPr lang="en-US" dirty="0"/>
          </a:p>
        </p:txBody>
      </p:sp>
    </p:spTree>
    <p:extLst>
      <p:ext uri="{BB962C8B-B14F-4D97-AF65-F5344CB8AC3E}">
        <p14:creationId xmlns:p14="http://schemas.microsoft.com/office/powerpoint/2010/main" val="2017772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228600" indent="-228600">
              <a:buAutoNum type="arabicParenR"/>
            </a:pPr>
            <a:r>
              <a:rPr lang="en-US" dirty="0"/>
              <a:t>Check</a:t>
            </a:r>
            <a:r>
              <a:rPr lang="en-US" baseline="0" dirty="0"/>
              <a:t> (checkpoint) -  Expected Results should be set to Fail</a:t>
            </a:r>
          </a:p>
          <a:p>
            <a:pPr marL="228600" indent="-228600">
              <a:buAutoNum type="arabicParenR"/>
            </a:pPr>
            <a:endParaRPr lang="en-US" baseline="0" dirty="0"/>
          </a:p>
          <a:p>
            <a:pPr marL="228600" indent="-228600">
              <a:buAutoNum type="arabicParenR"/>
            </a:pPr>
            <a:r>
              <a:rPr lang="en-US" baseline="0" dirty="0"/>
              <a:t>Bounded Size – Image Bound Tablets 70 and Phone 30</a:t>
            </a:r>
          </a:p>
          <a:p>
            <a:pPr marL="0" indent="0">
              <a:buNone/>
            </a:pPr>
            <a:endParaRPr lang="en-US" baseline="0" dirty="0"/>
          </a:p>
          <a:p>
            <a:pPr marL="0" indent="0">
              <a:buNone/>
            </a:pPr>
            <a:r>
              <a:rPr lang="en-US" baseline="0" dirty="0"/>
              <a:t>Make sure to always crop the image down to get rid of background noise</a:t>
            </a:r>
          </a:p>
          <a:p>
            <a:pPr marL="0" indent="0">
              <a:buNone/>
            </a:pPr>
            <a:endParaRPr lang="en-US" baseline="0" dirty="0"/>
          </a:p>
          <a:p>
            <a:pPr marL="0" indent="0">
              <a:buNone/>
            </a:pPr>
            <a:r>
              <a:rPr lang="en-US" dirty="0"/>
              <a:t>Take image from highest resolution possible</a:t>
            </a:r>
          </a:p>
          <a:p>
            <a:pPr marL="0" indent="0">
              <a:buNone/>
            </a:pPr>
            <a:endParaRPr lang="en-US" dirty="0"/>
          </a:p>
          <a:p>
            <a:pPr marL="0" indent="0">
              <a:buNone/>
            </a:pPr>
            <a:r>
              <a:rPr lang="en-US" dirty="0"/>
              <a:t>80%&gt;</a:t>
            </a:r>
            <a:r>
              <a:rPr lang="en-US" baseline="0" dirty="0"/>
              <a:t> on threshold</a:t>
            </a:r>
            <a:endParaRPr lang="en-US" dirty="0"/>
          </a:p>
        </p:txBody>
      </p:sp>
      <p:sp>
        <p:nvSpPr>
          <p:cNvPr id="4" name="Slide Number Placeholder 3"/>
          <p:cNvSpPr>
            <a:spLocks noGrp="1"/>
          </p:cNvSpPr>
          <p:nvPr>
            <p:ph type="sldNum" sz="quarter" idx="10"/>
          </p:nvPr>
        </p:nvSpPr>
        <p:spPr/>
        <p:txBody>
          <a:bodyPr/>
          <a:lstStyle/>
          <a:p>
            <a:fld id="{10A5341C-6DD8-DA46-8724-4D45E3C7A1AE}" type="slidenum">
              <a:rPr lang="en-US" smtClean="0"/>
              <a:pPr/>
              <a:t>18</a:t>
            </a:fld>
            <a:endParaRPr lang="en-US"/>
          </a:p>
        </p:txBody>
      </p:sp>
    </p:spTree>
    <p:extLst>
      <p:ext uri="{BB962C8B-B14F-4D97-AF65-F5344CB8AC3E}">
        <p14:creationId xmlns:p14="http://schemas.microsoft.com/office/powerpoint/2010/main" val="810310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0A5341C-6DD8-DA46-8724-4D45E3C7A1AE}" type="slidenum">
              <a:rPr lang="en-US" smtClean="0"/>
              <a:pPr/>
              <a:t>19</a:t>
            </a:fld>
            <a:endParaRPr lang="en-US" dirty="0"/>
          </a:p>
        </p:txBody>
      </p:sp>
    </p:spTree>
    <p:extLst>
      <p:ext uri="{BB962C8B-B14F-4D97-AF65-F5344CB8AC3E}">
        <p14:creationId xmlns:p14="http://schemas.microsoft.com/office/powerpoint/2010/main" val="2123531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When searching for a needle it may not always be</a:t>
            </a:r>
            <a:r>
              <a:rPr lang="en-US" baseline="0" dirty="0"/>
              <a:t> present on the screen without first scrolling (up/down or left/right depending on the application).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Scroll and Search allows you to define parameters which will essentially go on a hunt for the needle based on the parameters you set</a:t>
            </a:r>
            <a:endParaRPr lang="en-US" dirty="0"/>
          </a:p>
        </p:txBody>
      </p:sp>
      <p:sp>
        <p:nvSpPr>
          <p:cNvPr id="4" name="Slide Number Placeholder 3"/>
          <p:cNvSpPr>
            <a:spLocks noGrp="1"/>
          </p:cNvSpPr>
          <p:nvPr>
            <p:ph type="sldNum" sz="quarter" idx="10"/>
          </p:nvPr>
        </p:nvSpPr>
        <p:spPr/>
        <p:txBody>
          <a:bodyPr/>
          <a:lstStyle/>
          <a:p>
            <a:pPr>
              <a:defRPr/>
            </a:pPr>
            <a:fld id="{1187DADD-443E-40DA-801A-0BD9450D08C4}" type="slidenum">
              <a:rPr lang="en-US" smtClean="0"/>
              <a:pPr>
                <a:defRPr/>
              </a:pPr>
              <a:t>20</a:t>
            </a:fld>
            <a:endParaRPr lang="en-US" dirty="0"/>
          </a:p>
        </p:txBody>
      </p:sp>
    </p:spTree>
    <p:extLst>
      <p:ext uri="{BB962C8B-B14F-4D97-AF65-F5344CB8AC3E}">
        <p14:creationId xmlns:p14="http://schemas.microsoft.com/office/powerpoint/2010/main" val="1293620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187DADD-443E-40DA-801A-0BD9450D08C4}" type="slidenum">
              <a:rPr lang="en-US" smtClean="0"/>
              <a:pPr>
                <a:defRPr/>
              </a:pPr>
              <a:t>2</a:t>
            </a:fld>
            <a:endParaRPr lang="en-US" dirty="0"/>
          </a:p>
        </p:txBody>
      </p:sp>
    </p:spTree>
    <p:extLst>
      <p:ext uri="{BB962C8B-B14F-4D97-AF65-F5344CB8AC3E}">
        <p14:creationId xmlns:p14="http://schemas.microsoft.com/office/powerpoint/2010/main" val="617570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Demonstrate this example to the class by recording the commands from the plugin into code and playing back to show that Chrome’s “buy now” button is being selected.  The rest of the slides in this section will help you with this process.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a:defRPr/>
            </a:pPr>
            <a:fld id="{1187DADD-443E-40DA-801A-0BD9450D08C4}" type="slidenum">
              <a:rPr lang="en-US" smtClean="0"/>
              <a:pPr>
                <a:defRPr/>
              </a:pPr>
              <a:t>21</a:t>
            </a:fld>
            <a:endParaRPr lang="en-US" dirty="0"/>
          </a:p>
        </p:txBody>
      </p:sp>
    </p:spTree>
    <p:extLst>
      <p:ext uri="{BB962C8B-B14F-4D97-AF65-F5344CB8AC3E}">
        <p14:creationId xmlns:p14="http://schemas.microsoft.com/office/powerpoint/2010/main" val="619143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1187DADD-443E-40DA-801A-0BD9450D08C4}" type="slidenum">
              <a:rPr lang="en-US" smtClean="0"/>
              <a:pPr>
                <a:defRPr/>
              </a:pPr>
              <a:t>22</a:t>
            </a:fld>
            <a:endParaRPr lang="en-US" dirty="0"/>
          </a:p>
        </p:txBody>
      </p:sp>
    </p:spTree>
    <p:extLst>
      <p:ext uri="{BB962C8B-B14F-4D97-AF65-F5344CB8AC3E}">
        <p14:creationId xmlns:p14="http://schemas.microsoft.com/office/powerpoint/2010/main" val="9463810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187DADD-443E-40DA-801A-0BD9450D08C4}" type="slidenum">
              <a:rPr lang="en-US" smtClean="0"/>
              <a:pPr>
                <a:defRPr/>
              </a:pPr>
              <a:t>23</a:t>
            </a:fld>
            <a:endParaRPr lang="en-US" dirty="0"/>
          </a:p>
        </p:txBody>
      </p:sp>
    </p:spTree>
    <p:extLst>
      <p:ext uri="{BB962C8B-B14F-4D97-AF65-F5344CB8AC3E}">
        <p14:creationId xmlns:p14="http://schemas.microsoft.com/office/powerpoint/2010/main" val="22825946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a:defRPr/>
            </a:pPr>
            <a:fld id="{1187DADD-443E-40DA-801A-0BD9450D08C4}" type="slidenum">
              <a:rPr lang="en-US" smtClean="0"/>
              <a:pPr>
                <a:defRPr/>
              </a:pPr>
              <a:t>24</a:t>
            </a:fld>
            <a:endParaRPr lang="en-US" dirty="0"/>
          </a:p>
        </p:txBody>
      </p:sp>
    </p:spTree>
    <p:extLst>
      <p:ext uri="{BB962C8B-B14F-4D97-AF65-F5344CB8AC3E}">
        <p14:creationId xmlns:p14="http://schemas.microsoft.com/office/powerpoint/2010/main" val="3937825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FD40A8-D44B-46FB-9E9E-A37333F1397D}" type="slidenum">
              <a:rPr lang="en-US" smtClean="0"/>
              <a:t>25</a:t>
            </a:fld>
            <a:endParaRPr lang="en-US" dirty="0"/>
          </a:p>
        </p:txBody>
      </p:sp>
    </p:spTree>
    <p:extLst>
      <p:ext uri="{BB962C8B-B14F-4D97-AF65-F5344CB8AC3E}">
        <p14:creationId xmlns:p14="http://schemas.microsoft.com/office/powerpoint/2010/main" val="30936742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D7D019-5C54-4F0F-87CB-8F198518197E}" type="slidenum">
              <a:rPr lang="en-US" smtClean="0"/>
              <a:t>26</a:t>
            </a:fld>
            <a:endParaRPr lang="en-US" dirty="0"/>
          </a:p>
        </p:txBody>
      </p:sp>
    </p:spTree>
    <p:extLst>
      <p:ext uri="{BB962C8B-B14F-4D97-AF65-F5344CB8AC3E}">
        <p14:creationId xmlns:p14="http://schemas.microsoft.com/office/powerpoint/2010/main" val="26977102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54438" y="1143000"/>
            <a:ext cx="2417762" cy="1360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FD34C3-BAC1-9947-94C4-935119E03871}" type="slidenum">
              <a:rPr lang="en-US" smtClean="0">
                <a:solidFill>
                  <a:prstClr val="black"/>
                </a:solidFill>
              </a:rPr>
              <a:pPr>
                <a:defRPr/>
              </a:pPr>
              <a:t>27</a:t>
            </a:fld>
            <a:endParaRPr lang="en-US">
              <a:solidFill>
                <a:prstClr val="black"/>
              </a:solidFill>
            </a:endParaRPr>
          </a:p>
        </p:txBody>
      </p:sp>
    </p:spTree>
    <p:extLst>
      <p:ext uri="{BB962C8B-B14F-4D97-AF65-F5344CB8AC3E}">
        <p14:creationId xmlns:p14="http://schemas.microsoft.com/office/powerpoint/2010/main" val="498505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0A5341C-6DD8-DA46-8724-4D45E3C7A1AE}" type="slidenum">
              <a:rPr lang="en-US" smtClean="0"/>
              <a:pPr/>
              <a:t>3</a:t>
            </a:fld>
            <a:endParaRPr lang="en-US" dirty="0"/>
          </a:p>
        </p:txBody>
      </p:sp>
    </p:spTree>
    <p:extLst>
      <p:ext uri="{BB962C8B-B14F-4D97-AF65-F5344CB8AC3E}">
        <p14:creationId xmlns:p14="http://schemas.microsoft.com/office/powerpoint/2010/main" val="4148104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Visual analysis should never be used as</a:t>
            </a:r>
            <a:r>
              <a:rPr lang="en-US" baseline="0" dirty="0"/>
              <a:t> a replacement for object recognition.  Visual analysis should only be used to assist object recognition in the event you are struggling to identify objects or maintain objects in your automation.</a:t>
            </a:r>
            <a:endParaRPr lang="en-US" dirty="0"/>
          </a:p>
          <a:p>
            <a:endParaRPr lang="en-US" baseline="0" dirty="0"/>
          </a:p>
          <a:p>
            <a:r>
              <a:rPr lang="en-US" baseline="0" dirty="0"/>
              <a:t>Visual Analysis will be working 100% exclusively on “what you see” on the screen (Text or Images), compared to objects which you can not directly see.</a:t>
            </a:r>
          </a:p>
        </p:txBody>
      </p:sp>
      <p:sp>
        <p:nvSpPr>
          <p:cNvPr id="4" name="Slide Number Placeholder 3"/>
          <p:cNvSpPr>
            <a:spLocks noGrp="1"/>
          </p:cNvSpPr>
          <p:nvPr>
            <p:ph type="sldNum" sz="quarter" idx="10"/>
          </p:nvPr>
        </p:nvSpPr>
        <p:spPr/>
        <p:txBody>
          <a:bodyPr/>
          <a:lstStyle/>
          <a:p>
            <a:pPr>
              <a:defRPr/>
            </a:pPr>
            <a:fld id="{1187DADD-443E-40DA-801A-0BD9450D08C4}" type="slidenum">
              <a:rPr lang="en-US" smtClean="0"/>
              <a:pPr>
                <a:defRPr/>
              </a:pPr>
              <a:t>4</a:t>
            </a:fld>
            <a:endParaRPr lang="en-US" dirty="0"/>
          </a:p>
        </p:txBody>
      </p:sp>
    </p:spTree>
    <p:extLst>
      <p:ext uri="{BB962C8B-B14F-4D97-AF65-F5344CB8AC3E}">
        <p14:creationId xmlns:p14="http://schemas.microsoft.com/office/powerpoint/2010/main" val="2086309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common</a:t>
            </a:r>
            <a:r>
              <a:rPr lang="en-US" baseline="0" dirty="0"/>
              <a:t> visual analysis commands in the automation tab. </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The same commands are available for both image and text. Text is more stable than images because you can use it across platforms more easily and requires much less maintenance.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Lets review the available commands</a:t>
            </a:r>
          </a:p>
          <a:p>
            <a:endParaRPr lang="en-US" baseline="0" dirty="0"/>
          </a:p>
          <a:p>
            <a:r>
              <a:rPr lang="en-US" baseline="0" dirty="0"/>
              <a:t>Checkpoint – to validate what you’re looking for (needle) appears on the screen. </a:t>
            </a:r>
          </a:p>
          <a:p>
            <a:endParaRPr lang="en-US" baseline="0" dirty="0"/>
          </a:p>
          <a:p>
            <a:r>
              <a:rPr lang="en-US" baseline="0" dirty="0"/>
              <a:t>Sync – same as Checkpoint except that sync by default has a timeout of 60s. </a:t>
            </a:r>
          </a:p>
          <a:p>
            <a:endParaRPr lang="en-US" baseline="0" dirty="0"/>
          </a:p>
          <a:p>
            <a:r>
              <a:rPr lang="en-US" baseline="0" dirty="0"/>
              <a:t>Select – Clicks on needle.  Select tries only once to click on an element.</a:t>
            </a:r>
          </a:p>
          <a:p>
            <a:endParaRPr lang="en-US" baseline="0" dirty="0"/>
          </a:p>
          <a:p>
            <a:r>
              <a:rPr lang="en-US" baseline="0" dirty="0"/>
              <a:t>Button - Clicks on needle.  Unlike Select, button tries multiple times to click on an element.  Button takes longer but is more reliable.</a:t>
            </a:r>
          </a:p>
          <a:p>
            <a:endParaRPr lang="en-US" baseline="0" dirty="0"/>
          </a:p>
          <a:p>
            <a:r>
              <a:rPr lang="en-US" baseline="0" dirty="0"/>
              <a:t>Find – Find’s a particular needle and stores the needle temporarily in memory for visual relations (talk about later).</a:t>
            </a:r>
          </a:p>
          <a:p>
            <a:endParaRPr lang="en-US" dirty="0"/>
          </a:p>
          <a:p>
            <a:r>
              <a:rPr lang="en-US" baseline="0" dirty="0"/>
              <a:t>Edit – Utilize this to set or get text from your application</a:t>
            </a:r>
          </a:p>
        </p:txBody>
      </p:sp>
      <p:sp>
        <p:nvSpPr>
          <p:cNvPr id="4" name="Slide Number Placeholder 3"/>
          <p:cNvSpPr>
            <a:spLocks noGrp="1"/>
          </p:cNvSpPr>
          <p:nvPr>
            <p:ph type="sldNum" sz="quarter" idx="10"/>
          </p:nvPr>
        </p:nvSpPr>
        <p:spPr/>
        <p:txBody>
          <a:bodyPr/>
          <a:lstStyle/>
          <a:p>
            <a:pPr>
              <a:defRPr/>
            </a:pPr>
            <a:fld id="{1187DADD-443E-40DA-801A-0BD9450D08C4}" type="slidenum">
              <a:rPr lang="en-US" smtClean="0"/>
              <a:pPr>
                <a:defRPr/>
              </a:pPr>
              <a:t>5</a:t>
            </a:fld>
            <a:endParaRPr lang="en-US" dirty="0"/>
          </a:p>
        </p:txBody>
      </p:sp>
    </p:spTree>
    <p:extLst>
      <p:ext uri="{BB962C8B-B14F-4D97-AF65-F5344CB8AC3E}">
        <p14:creationId xmlns:p14="http://schemas.microsoft.com/office/powerpoint/2010/main" val="1095705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1187DADD-443E-40DA-801A-0BD9450D08C4}" type="slidenum">
              <a:rPr lang="en-US" smtClean="0"/>
              <a:pPr>
                <a:defRPr/>
              </a:pPr>
              <a:t>6</a:t>
            </a:fld>
            <a:endParaRPr lang="en-US" dirty="0"/>
          </a:p>
        </p:txBody>
      </p:sp>
    </p:spTree>
    <p:extLst>
      <p:ext uri="{BB962C8B-B14F-4D97-AF65-F5344CB8AC3E}">
        <p14:creationId xmlns:p14="http://schemas.microsoft.com/office/powerpoint/2010/main" val="1357169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Do not focus a lot on the explicit parameters</a:t>
            </a:r>
            <a:r>
              <a:rPr lang="en-US" b="0" baseline="0" dirty="0"/>
              <a:t> or command shown in the code.  Focus mainly on the process of the code</a:t>
            </a:r>
          </a:p>
          <a:p>
            <a:endParaRPr lang="en-US" b="0" baseline="0" dirty="0"/>
          </a:p>
          <a:p>
            <a:pPr marL="228600" indent="-228600">
              <a:buAutoNum type="arabicParenR"/>
            </a:pPr>
            <a:r>
              <a:rPr lang="en-US" b="0" baseline="0" dirty="0"/>
              <a:t>Creating a </a:t>
            </a:r>
            <a:r>
              <a:rPr lang="en-US" b="0" baseline="0" dirty="0" err="1"/>
              <a:t>hashmap</a:t>
            </a:r>
            <a:endParaRPr lang="en-US" b="0" baseline="0" dirty="0"/>
          </a:p>
          <a:p>
            <a:pPr marL="228600" indent="-228600">
              <a:buAutoNum type="arabicParenR"/>
            </a:pPr>
            <a:r>
              <a:rPr lang="en-US" b="0" baseline="0" dirty="0"/>
              <a:t>Populating the </a:t>
            </a:r>
            <a:r>
              <a:rPr lang="en-US" b="0" baseline="0" dirty="0" err="1"/>
              <a:t>hashmap</a:t>
            </a:r>
            <a:r>
              <a:rPr lang="en-US" b="0" baseline="0" dirty="0"/>
              <a:t> with parameters (those same parameters are found in OCR and Image Analysis window)</a:t>
            </a:r>
          </a:p>
          <a:p>
            <a:pPr marL="228600" indent="-228600">
              <a:buAutoNum type="arabicParenR"/>
            </a:pPr>
            <a:r>
              <a:rPr lang="en-US" b="0" baseline="0" dirty="0"/>
              <a:t>Populating the </a:t>
            </a:r>
            <a:r>
              <a:rPr lang="en-US" b="0" baseline="0" dirty="0" err="1"/>
              <a:t>executeScript</a:t>
            </a:r>
            <a:r>
              <a:rPr lang="en-US" b="0" baseline="0" dirty="0"/>
              <a:t> command with the command value and </a:t>
            </a:r>
            <a:r>
              <a:rPr lang="en-US" b="0" baseline="0" dirty="0" err="1"/>
              <a:t>hashmap</a:t>
            </a:r>
            <a:r>
              <a:rPr lang="en-US" b="0" baseline="0" dirty="0"/>
              <a:t> object</a:t>
            </a:r>
          </a:p>
          <a:p>
            <a:pPr marL="228600" indent="-228600">
              <a:buAutoNum type="arabicParenR"/>
            </a:pPr>
            <a:endParaRPr lang="en-US" b="0" baseline="0" dirty="0"/>
          </a:p>
        </p:txBody>
      </p:sp>
      <p:sp>
        <p:nvSpPr>
          <p:cNvPr id="4" name="Slide Number Placeholder 3"/>
          <p:cNvSpPr>
            <a:spLocks noGrp="1"/>
          </p:cNvSpPr>
          <p:nvPr>
            <p:ph type="sldNum" sz="quarter" idx="10"/>
          </p:nvPr>
        </p:nvSpPr>
        <p:spPr/>
        <p:txBody>
          <a:bodyPr/>
          <a:lstStyle/>
          <a:p>
            <a:pPr>
              <a:defRPr/>
            </a:pPr>
            <a:fld id="{1187DADD-443E-40DA-801A-0BD9450D08C4}" type="slidenum">
              <a:rPr lang="en-US" smtClean="0"/>
              <a:pPr>
                <a:defRPr/>
              </a:pPr>
              <a:t>8</a:t>
            </a:fld>
            <a:endParaRPr lang="en-US" dirty="0"/>
          </a:p>
        </p:txBody>
      </p:sp>
    </p:spTree>
    <p:extLst>
      <p:ext uri="{BB962C8B-B14F-4D97-AF65-F5344CB8AC3E}">
        <p14:creationId xmlns:p14="http://schemas.microsoft.com/office/powerpoint/2010/main" val="4206734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1187DADD-443E-40DA-801A-0BD9450D08C4}" type="slidenum">
              <a:rPr lang="en-US" smtClean="0"/>
              <a:pPr>
                <a:defRPr/>
              </a:pPr>
              <a:t>9</a:t>
            </a:fld>
            <a:endParaRPr lang="en-US" dirty="0"/>
          </a:p>
        </p:txBody>
      </p:sp>
    </p:spTree>
    <p:extLst>
      <p:ext uri="{BB962C8B-B14F-4D97-AF65-F5344CB8AC3E}">
        <p14:creationId xmlns:p14="http://schemas.microsoft.com/office/powerpoint/2010/main" val="1471301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Open the OCR tool from the plugin and walk through the entire flow.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Look for a text, use the try button, work on image &amp; the device. </a:t>
            </a:r>
          </a:p>
          <a:p>
            <a:endParaRPr lang="en-US" baseline="0" dirty="0"/>
          </a:p>
        </p:txBody>
      </p:sp>
      <p:sp>
        <p:nvSpPr>
          <p:cNvPr id="4" name="Slide Number Placeholder 3"/>
          <p:cNvSpPr>
            <a:spLocks noGrp="1"/>
          </p:cNvSpPr>
          <p:nvPr>
            <p:ph type="sldNum" sz="quarter" idx="10"/>
          </p:nvPr>
        </p:nvSpPr>
        <p:spPr/>
        <p:txBody>
          <a:bodyPr/>
          <a:lstStyle/>
          <a:p>
            <a:pPr>
              <a:defRPr/>
            </a:pPr>
            <a:fld id="{1187DADD-443E-40DA-801A-0BD9450D08C4}" type="slidenum">
              <a:rPr lang="en-US" smtClean="0"/>
              <a:pPr>
                <a:defRPr/>
              </a:pPr>
              <a:t>10</a:t>
            </a:fld>
            <a:endParaRPr lang="en-US" dirty="0"/>
          </a:p>
        </p:txBody>
      </p:sp>
    </p:spTree>
    <p:extLst>
      <p:ext uri="{BB962C8B-B14F-4D97-AF65-F5344CB8AC3E}">
        <p14:creationId xmlns:p14="http://schemas.microsoft.com/office/powerpoint/2010/main" val="33031561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12192000" cy="938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5" name="Picture 1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214438"/>
            <a:ext cx="12192000" cy="547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0363" y="131763"/>
            <a:ext cx="50768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743648" y="2896797"/>
            <a:ext cx="6999174" cy="739811"/>
          </a:xfrm>
          <a:noFill/>
          <a:ln>
            <a:noFill/>
          </a:ln>
        </p:spPr>
        <p:txBody>
          <a:bodyPr anchor="b"/>
          <a:lstStyle>
            <a:lvl1pPr algn="l">
              <a:defRPr sz="4000">
                <a:solidFill>
                  <a:schemeClr val="accent5">
                    <a:lumMod val="5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743648" y="3636608"/>
            <a:ext cx="4386407" cy="532435"/>
          </a:xfrm>
          <a:noFill/>
          <a:ln>
            <a:noFill/>
          </a:ln>
        </p:spPr>
        <p:txBody>
          <a:bodyPr/>
          <a:lstStyle>
            <a:lvl1pPr marL="0" indent="0" algn="l">
              <a:buNone/>
              <a:defRPr sz="2400" i="1">
                <a:solidFill>
                  <a:schemeClr val="accent5">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Footer Placeholder 4"/>
          <p:cNvSpPr>
            <a:spLocks noGrp="1"/>
          </p:cNvSpPr>
          <p:nvPr>
            <p:ph type="ftr" sz="quarter" idx="10"/>
          </p:nvPr>
        </p:nvSpPr>
        <p:spPr/>
        <p:txBody>
          <a:bodyPr/>
          <a:lstStyle>
            <a:lvl1pPr>
              <a:defRPr/>
            </a:lvl1pPr>
          </a:lstStyle>
          <a:p>
            <a:pPr>
              <a:defRPr/>
            </a:pPr>
            <a:r>
              <a:rPr lang="en-US" dirty="0"/>
              <a:t>© 2015, Perfecto Mobile Ltd.  All Rights Reserved.  </a:t>
            </a:r>
          </a:p>
        </p:txBody>
      </p:sp>
    </p:spTree>
    <p:extLst>
      <p:ext uri="{BB962C8B-B14F-4D97-AF65-F5344CB8AC3E}">
        <p14:creationId xmlns:p14="http://schemas.microsoft.com/office/powerpoint/2010/main" val="3864751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444CCD6-E0C4-4A30-9720-D14D2128FF79}" type="datetimeFigureOut">
              <a:rPr lang="en-US" smtClean="0">
                <a:solidFill>
                  <a:prstClr val="black">
                    <a:tint val="75000"/>
                  </a:prstClr>
                </a:solidFill>
              </a:rPr>
              <a:pPr/>
              <a:t>8/17/2018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44CCD6-E0C4-4A30-9720-D14D2128FF79}" type="datetimeFigureOut">
              <a:rPr lang="en-US" smtClean="0">
                <a:solidFill>
                  <a:prstClr val="black">
                    <a:tint val="75000"/>
                  </a:prstClr>
                </a:solidFill>
              </a:rPr>
              <a:pPr/>
              <a:t>8/17/2018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44CCD6-E0C4-4A30-9720-D14D2128FF79}" type="datetimeFigureOut">
              <a:rPr lang="en-US" smtClean="0">
                <a:solidFill>
                  <a:prstClr val="black">
                    <a:tint val="75000"/>
                  </a:prstClr>
                </a:solidFill>
              </a:rPr>
              <a:pPr/>
              <a:t>8/17/2018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44CCD6-E0C4-4A30-9720-D14D2128FF79}" type="datetimeFigureOut">
              <a:rPr lang="en-US" smtClean="0">
                <a:solidFill>
                  <a:prstClr val="black">
                    <a:tint val="75000"/>
                  </a:prstClr>
                </a:solidFill>
              </a:rPr>
              <a:pPr/>
              <a:t>8/17/2018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44CCD6-E0C4-4A30-9720-D14D2128FF79}" type="datetimeFigureOut">
              <a:rPr lang="en-US" smtClean="0">
                <a:solidFill>
                  <a:prstClr val="black">
                    <a:tint val="75000"/>
                  </a:prstClr>
                </a:solidFill>
              </a:rPr>
              <a:pPr/>
              <a:t>8/17/2018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44CCD6-E0C4-4A30-9720-D14D2128FF79}" type="datetimeFigureOut">
              <a:rPr lang="en-US" smtClean="0">
                <a:solidFill>
                  <a:prstClr val="black">
                    <a:tint val="75000"/>
                  </a:prstClr>
                </a:solidFill>
              </a:rPr>
              <a:pPr/>
              <a:t>8/17/2018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4CCD6-E0C4-4A30-9720-D14D2128FF79}" type="datetimeFigureOut">
              <a:rPr lang="en-US" smtClean="0">
                <a:solidFill>
                  <a:prstClr val="black">
                    <a:tint val="75000"/>
                  </a:prstClr>
                </a:solidFill>
              </a:rPr>
              <a:pPr/>
              <a:t>8/17/2018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44CCD6-E0C4-4A30-9720-D14D2128FF79}" type="datetimeFigureOut">
              <a:rPr lang="en-US" smtClean="0">
                <a:solidFill>
                  <a:prstClr val="black">
                    <a:tint val="75000"/>
                  </a:prstClr>
                </a:solidFill>
              </a:rPr>
              <a:pPr/>
              <a:t>8/17/2018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44CCD6-E0C4-4A30-9720-D14D2128FF79}" type="datetimeFigureOut">
              <a:rPr lang="en-US" smtClean="0">
                <a:solidFill>
                  <a:prstClr val="black">
                    <a:tint val="75000"/>
                  </a:prstClr>
                </a:solidFill>
              </a:rPr>
              <a:pPr/>
              <a:t>8/17/2018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44CCD6-E0C4-4A30-9720-D14D2128FF79}" type="datetimeFigureOut">
              <a:rPr lang="en-US" smtClean="0">
                <a:solidFill>
                  <a:prstClr val="black">
                    <a:tint val="75000"/>
                  </a:prstClr>
                </a:solidFill>
              </a:rPr>
              <a:pPr/>
              <a:t>8/17/2018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73A290A-88CA-473A-9545-42C010ACC0FF}" type="datetime1">
              <a:rPr lang="en-US"/>
              <a:pPr>
                <a:defRPr/>
              </a:pPr>
              <a:t>8/17/2018</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F8F8B37D-89E5-4F0F-B9F7-674BDC2B1E0F}" type="slidenum">
              <a:rPr lang="en-US"/>
              <a:pPr>
                <a:defRPr/>
              </a:pPr>
              <a:t>‹#›</a:t>
            </a:fld>
            <a:endParaRPr lang="en-US" dirty="0"/>
          </a:p>
        </p:txBody>
      </p:sp>
      <p:sp>
        <p:nvSpPr>
          <p:cNvPr id="6"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dirty="0"/>
              <a:t>© 2015, Perfecto Mobile Ltd.  All Rights Reserved.  </a:t>
            </a:r>
          </a:p>
        </p:txBody>
      </p:sp>
    </p:spTree>
    <p:extLst>
      <p:ext uri="{BB962C8B-B14F-4D97-AF65-F5344CB8AC3E}">
        <p14:creationId xmlns:p14="http://schemas.microsoft.com/office/powerpoint/2010/main" val="34062309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44CCD6-E0C4-4A30-9720-D14D2128FF79}" type="datetimeFigureOut">
              <a:rPr lang="en-US" smtClean="0">
                <a:solidFill>
                  <a:prstClr val="black">
                    <a:tint val="75000"/>
                  </a:prstClr>
                </a:solidFill>
              </a:rPr>
              <a:pPr/>
              <a:t>8/17/2018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5573713" y="609600"/>
            <a:ext cx="6618287" cy="242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p:txBody>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EBA42818-05A0-4A17-807F-C15893000D58}" type="datetime1">
              <a:rPr lang="en-US"/>
              <a:pPr>
                <a:defRPr/>
              </a:pPr>
              <a:t>8/17/2018</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B061BE7F-4F55-4FF9-9A1A-02FC62B93665}" type="slidenum">
              <a:rPr lang="en-US"/>
              <a:pPr>
                <a:defRPr/>
              </a:pPr>
              <a:t>‹#›</a:t>
            </a:fld>
            <a:endParaRPr lang="en-US" dirty="0"/>
          </a:p>
        </p:txBody>
      </p:sp>
      <p:sp>
        <p:nvSpPr>
          <p:cNvPr id="7"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dirty="0"/>
              <a:t>© 2015, Perfecto Mobile Ltd.  All Rights Reserved.  </a:t>
            </a:r>
          </a:p>
        </p:txBody>
      </p:sp>
    </p:spTree>
    <p:extLst>
      <p:ext uri="{BB962C8B-B14F-4D97-AF65-F5344CB8AC3E}">
        <p14:creationId xmlns:p14="http://schemas.microsoft.com/office/powerpoint/2010/main" val="1101440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Title 1"/>
          <p:cNvSpPr txBox="1">
            <a:spLocks/>
          </p:cNvSpPr>
          <p:nvPr userDrawn="1"/>
        </p:nvSpPr>
        <p:spPr bwMode="auto">
          <a:xfrm>
            <a:off x="447675" y="512763"/>
            <a:ext cx="5116513"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l" rtl="0" fontAlgn="base">
              <a:lnSpc>
                <a:spcPct val="90000"/>
              </a:lnSpc>
              <a:spcBef>
                <a:spcPct val="0"/>
              </a:spcBef>
              <a:spcAft>
                <a:spcPct val="0"/>
              </a:spcAft>
              <a:defRPr sz="2400" b="1" kern="1200">
                <a:solidFill>
                  <a:schemeClr val="tx1"/>
                </a:solidFill>
                <a:latin typeface="Source Sans Pro" charset="0"/>
                <a:ea typeface="Source Sans Pro" charset="0"/>
                <a:cs typeface="Source Sans Pro" charset="0"/>
              </a:defRPr>
            </a:lvl1pPr>
            <a:lvl2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2pPr>
            <a:lvl3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3pPr>
            <a:lvl4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4pPr>
            <a:lvl5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5pPr>
            <a:lvl6pPr marL="4572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6pPr>
            <a:lvl7pPr marL="9144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7pPr>
            <a:lvl8pPr marL="13716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8pPr>
            <a:lvl9pPr marL="18288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9pPr>
          </a:lstStyle>
          <a:p>
            <a:pPr defTabSz="914400" eaLnBrk="1" hangingPunct="1">
              <a:defRPr/>
            </a:pPr>
            <a:r>
              <a:rPr lang="en-US" sz="1600" b="0" dirty="0"/>
              <a:t>Click to edit Master sub-title style</a:t>
            </a:r>
          </a:p>
        </p:txBody>
      </p:sp>
      <p:sp>
        <p:nvSpPr>
          <p:cNvPr id="2" name="Title 1"/>
          <p:cNvSpPr>
            <a:spLocks noGrp="1"/>
          </p:cNvSpPr>
          <p:nvPr>
            <p:ph type="title"/>
          </p:nvPr>
        </p:nvSpPr>
        <p:spPr>
          <a:xfrm>
            <a:off x="446926" y="164388"/>
            <a:ext cx="5116513" cy="34777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91D56448-2126-4DBE-A1A9-E53BC4B165C1}" type="datetime1">
              <a:rPr lang="en-US"/>
              <a:pPr>
                <a:defRPr/>
              </a:pPr>
              <a:t>8/17/2018</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31A87A42-7AE7-4187-AD65-D518D2557A2D}" type="slidenum">
              <a:rPr lang="en-US"/>
              <a:pPr>
                <a:defRPr/>
              </a:pPr>
              <a:t>‹#›</a:t>
            </a:fld>
            <a:endParaRPr lang="en-US" dirty="0"/>
          </a:p>
        </p:txBody>
      </p:sp>
      <p:sp>
        <p:nvSpPr>
          <p:cNvPr id="7"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dirty="0"/>
              <a:t>© 2015, Perfecto Mobile Ltd.  All Rights Reserved.  </a:t>
            </a:r>
          </a:p>
        </p:txBody>
      </p:sp>
    </p:spTree>
    <p:extLst>
      <p:ext uri="{BB962C8B-B14F-4D97-AF65-F5344CB8AC3E}">
        <p14:creationId xmlns:p14="http://schemas.microsoft.com/office/powerpoint/2010/main" val="2301030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pPr>
              <a:defRPr/>
            </a:pPr>
            <a:fld id="{19955996-B80D-4F39-B781-3BC1899F7DE7}" type="datetime1">
              <a:rPr lang="en-US"/>
              <a:pPr>
                <a:defRPr/>
              </a:pPr>
              <a:t>8/17/2018</a:t>
            </a:fld>
            <a:endParaRPr lang="en-US" dirty="0"/>
          </a:p>
        </p:txBody>
      </p:sp>
      <p:sp>
        <p:nvSpPr>
          <p:cNvPr id="6" name="Slide Number Placeholder 6"/>
          <p:cNvSpPr>
            <a:spLocks noGrp="1"/>
          </p:cNvSpPr>
          <p:nvPr>
            <p:ph type="sldNum" sz="quarter" idx="11"/>
          </p:nvPr>
        </p:nvSpPr>
        <p:spPr/>
        <p:txBody>
          <a:bodyPr/>
          <a:lstStyle>
            <a:lvl1pPr>
              <a:defRPr/>
            </a:lvl1pPr>
          </a:lstStyle>
          <a:p>
            <a:pPr>
              <a:defRPr/>
            </a:pPr>
            <a:fld id="{D92BDCDF-EDA4-4E98-9576-0851490C2ADB}" type="slidenum">
              <a:rPr lang="en-US"/>
              <a:pPr>
                <a:defRPr/>
              </a:pPr>
              <a:t>‹#›</a:t>
            </a:fld>
            <a:endParaRPr lang="en-US" dirty="0"/>
          </a:p>
        </p:txBody>
      </p:sp>
      <p:sp>
        <p:nvSpPr>
          <p:cNvPr id="7"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dirty="0"/>
              <a:t>© 2015, Perfecto Mobile Ltd.  All Rights Reserved.  </a:t>
            </a:r>
          </a:p>
        </p:txBody>
      </p:sp>
    </p:spTree>
    <p:extLst>
      <p:ext uri="{BB962C8B-B14F-4D97-AF65-F5344CB8AC3E}">
        <p14:creationId xmlns:p14="http://schemas.microsoft.com/office/powerpoint/2010/main" val="610380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457200" y="58738"/>
            <a:ext cx="5116513" cy="793750"/>
          </a:xfrm>
        </p:spPr>
        <p:txBody>
          <a:bodyPr/>
          <a:lstStyle>
            <a:lvl1pPr>
              <a:defRPr sz="2800"/>
            </a:lvl1pPr>
          </a:lstStyle>
          <a:p>
            <a:r>
              <a:rPr lang="en-US"/>
              <a:t>Click to edit Master title style</a:t>
            </a:r>
            <a:endParaRPr lang="en-US" dirty="0"/>
          </a:p>
        </p:txBody>
      </p:sp>
      <p:sp>
        <p:nvSpPr>
          <p:cNvPr id="7" name="Date Placeholder 6"/>
          <p:cNvSpPr>
            <a:spLocks noGrp="1"/>
          </p:cNvSpPr>
          <p:nvPr>
            <p:ph type="dt" sz="half" idx="10"/>
          </p:nvPr>
        </p:nvSpPr>
        <p:spPr/>
        <p:txBody>
          <a:bodyPr/>
          <a:lstStyle>
            <a:lvl1pPr>
              <a:defRPr/>
            </a:lvl1pPr>
          </a:lstStyle>
          <a:p>
            <a:pPr>
              <a:defRPr/>
            </a:pPr>
            <a:fld id="{C60C490F-9262-4C32-87CC-0BE5EF60C4C2}" type="datetime1">
              <a:rPr lang="en-US"/>
              <a:pPr>
                <a:defRPr/>
              </a:pPr>
              <a:t>8/17/2018</a:t>
            </a:fld>
            <a:endParaRPr lang="en-US" dirty="0"/>
          </a:p>
        </p:txBody>
      </p:sp>
      <p:sp>
        <p:nvSpPr>
          <p:cNvPr id="8" name="Slide Number Placeholder 8"/>
          <p:cNvSpPr>
            <a:spLocks noGrp="1"/>
          </p:cNvSpPr>
          <p:nvPr>
            <p:ph type="sldNum" sz="quarter" idx="11"/>
          </p:nvPr>
        </p:nvSpPr>
        <p:spPr/>
        <p:txBody>
          <a:bodyPr/>
          <a:lstStyle>
            <a:lvl1pPr>
              <a:defRPr/>
            </a:lvl1pPr>
          </a:lstStyle>
          <a:p>
            <a:pPr>
              <a:defRPr/>
            </a:pPr>
            <a:fld id="{F622E3C9-1A22-4FE8-8936-1D2826D67B23}" type="slidenum">
              <a:rPr lang="en-US"/>
              <a:pPr>
                <a:defRPr/>
              </a:pPr>
              <a:t>‹#›</a:t>
            </a:fld>
            <a:endParaRPr lang="en-US" dirty="0"/>
          </a:p>
        </p:txBody>
      </p:sp>
      <p:sp>
        <p:nvSpPr>
          <p:cNvPr id="9"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dirty="0"/>
              <a:t>© 2015, Perfecto Mobile Ltd.  All Rights Reserved.  </a:t>
            </a:r>
          </a:p>
        </p:txBody>
      </p:sp>
    </p:spTree>
    <p:extLst>
      <p:ext uri="{BB962C8B-B14F-4D97-AF65-F5344CB8AC3E}">
        <p14:creationId xmlns:p14="http://schemas.microsoft.com/office/powerpoint/2010/main" val="3964600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fld id="{05B78ABB-7CD3-4999-BE1E-CC6570E20DAD}" type="datetime1">
              <a:rPr lang="en-US"/>
              <a:pPr>
                <a:defRPr/>
              </a:pPr>
              <a:t>8/17/2018</a:t>
            </a:fld>
            <a:endParaRPr lang="en-US" dirty="0"/>
          </a:p>
        </p:txBody>
      </p:sp>
      <p:sp>
        <p:nvSpPr>
          <p:cNvPr id="4" name="Slide Number Placeholder 4"/>
          <p:cNvSpPr>
            <a:spLocks noGrp="1"/>
          </p:cNvSpPr>
          <p:nvPr>
            <p:ph type="sldNum" sz="quarter" idx="11"/>
          </p:nvPr>
        </p:nvSpPr>
        <p:spPr/>
        <p:txBody>
          <a:bodyPr/>
          <a:lstStyle>
            <a:lvl1pPr>
              <a:defRPr/>
            </a:lvl1pPr>
          </a:lstStyle>
          <a:p>
            <a:pPr>
              <a:defRPr/>
            </a:pPr>
            <a:fld id="{4136D8B7-0303-40F5-84EF-C4ABF43A7843}" type="slidenum">
              <a:rPr lang="en-US"/>
              <a:pPr>
                <a:defRPr/>
              </a:pPr>
              <a:t>‹#›</a:t>
            </a:fld>
            <a:endParaRPr lang="en-US" dirty="0"/>
          </a:p>
        </p:txBody>
      </p:sp>
      <p:sp>
        <p:nvSpPr>
          <p:cNvPr id="5"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dirty="0"/>
              <a:t>© 2015, Perfecto Mobile Ltd.  All Rights Reserved.  </a:t>
            </a:r>
          </a:p>
        </p:txBody>
      </p:sp>
    </p:spTree>
    <p:extLst>
      <p:ext uri="{BB962C8B-B14F-4D97-AF65-F5344CB8AC3E}">
        <p14:creationId xmlns:p14="http://schemas.microsoft.com/office/powerpoint/2010/main" val="2270637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12192000" cy="1106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46" eaLnBrk="1" fontAlgn="auto" hangingPunct="1">
              <a:spcBef>
                <a:spcPts val="0"/>
              </a:spcBef>
              <a:spcAft>
                <a:spcPts val="0"/>
              </a:spcAft>
              <a:defRPr/>
            </a:pPr>
            <a:endParaRPr lang="en-US" dirty="0"/>
          </a:p>
        </p:txBody>
      </p:sp>
      <p:sp>
        <p:nvSpPr>
          <p:cNvPr id="3" name="Date Placeholder 1"/>
          <p:cNvSpPr>
            <a:spLocks noGrp="1"/>
          </p:cNvSpPr>
          <p:nvPr>
            <p:ph type="dt" sz="half" idx="10"/>
          </p:nvPr>
        </p:nvSpPr>
        <p:spPr/>
        <p:txBody>
          <a:bodyPr/>
          <a:lstStyle>
            <a:lvl1pPr>
              <a:defRPr/>
            </a:lvl1pPr>
          </a:lstStyle>
          <a:p>
            <a:pPr>
              <a:defRPr/>
            </a:pPr>
            <a:fld id="{B4F2AA50-718F-4960-BB5F-BBDDF4D5471A}" type="datetime1">
              <a:rPr lang="en-US"/>
              <a:pPr>
                <a:defRPr/>
              </a:pPr>
              <a:t>8/17/2018</a:t>
            </a:fld>
            <a:endParaRPr lang="en-US" dirty="0"/>
          </a:p>
        </p:txBody>
      </p:sp>
      <p:sp>
        <p:nvSpPr>
          <p:cNvPr id="4" name="Slide Number Placeholder 3"/>
          <p:cNvSpPr>
            <a:spLocks noGrp="1"/>
          </p:cNvSpPr>
          <p:nvPr>
            <p:ph type="sldNum" sz="quarter" idx="11"/>
          </p:nvPr>
        </p:nvSpPr>
        <p:spPr/>
        <p:txBody>
          <a:bodyPr/>
          <a:lstStyle>
            <a:lvl1pPr>
              <a:defRPr/>
            </a:lvl1pPr>
          </a:lstStyle>
          <a:p>
            <a:pPr>
              <a:defRPr/>
            </a:pPr>
            <a:fld id="{E97DC8DB-0380-4877-A493-FE23AB439E25}" type="slidenum">
              <a:rPr lang="en-US"/>
              <a:pPr>
                <a:defRPr/>
              </a:pPr>
              <a:t>‹#›</a:t>
            </a:fld>
            <a:endParaRPr lang="en-US" dirty="0"/>
          </a:p>
        </p:txBody>
      </p:sp>
      <p:sp>
        <p:nvSpPr>
          <p:cNvPr id="5"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dirty="0"/>
              <a:t>© 2015, Perfecto Mobile Ltd.  All Rights Reserved.  </a:t>
            </a:r>
          </a:p>
        </p:txBody>
      </p:sp>
    </p:spTree>
    <p:extLst>
      <p:ext uri="{BB962C8B-B14F-4D97-AF65-F5344CB8AC3E}">
        <p14:creationId xmlns:p14="http://schemas.microsoft.com/office/powerpoint/2010/main" val="2331026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600" y="1352051"/>
            <a:ext cx="6172200" cy="4873625"/>
          </a:xfrm>
        </p:spPr>
        <p:txBody>
          <a:bodyPr/>
          <a:lstStyle>
            <a:lvl1pPr>
              <a:defRPr sz="2800"/>
            </a:lvl1pPr>
            <a:lvl2pPr>
              <a:defRPr sz="24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1352051"/>
            <a:ext cx="3932237" cy="45169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1"/>
          <p:cNvSpPr>
            <a:spLocks noGrp="1"/>
          </p:cNvSpPr>
          <p:nvPr>
            <p:ph type="title"/>
          </p:nvPr>
        </p:nvSpPr>
        <p:spPr>
          <a:xfrm>
            <a:off x="457200" y="58738"/>
            <a:ext cx="5116513" cy="793750"/>
          </a:xfrm>
        </p:spPr>
        <p:txBody>
          <a:bodyPr/>
          <a:lstStyle>
            <a:lvl1pPr>
              <a:defRPr sz="2800"/>
            </a:lvl1pPr>
          </a:lstStyle>
          <a:p>
            <a:r>
              <a:rPr lang="en-US"/>
              <a:t>Click to edit Master title style</a:t>
            </a:r>
            <a:endParaRPr lang="en-US" dirty="0"/>
          </a:p>
        </p:txBody>
      </p:sp>
      <p:sp>
        <p:nvSpPr>
          <p:cNvPr id="5" name="Date Placeholder 4"/>
          <p:cNvSpPr>
            <a:spLocks noGrp="1"/>
          </p:cNvSpPr>
          <p:nvPr>
            <p:ph type="dt" sz="half" idx="10"/>
          </p:nvPr>
        </p:nvSpPr>
        <p:spPr/>
        <p:txBody>
          <a:bodyPr/>
          <a:lstStyle>
            <a:lvl1pPr>
              <a:defRPr/>
            </a:lvl1pPr>
          </a:lstStyle>
          <a:p>
            <a:pPr>
              <a:defRPr/>
            </a:pPr>
            <a:fld id="{C8F39B4F-6C2E-4142-8698-C52AEDED3B17}" type="datetime1">
              <a:rPr lang="en-US"/>
              <a:pPr>
                <a:defRPr/>
              </a:pPr>
              <a:t>8/17/2018</a:t>
            </a:fld>
            <a:endParaRPr lang="en-US" dirty="0"/>
          </a:p>
        </p:txBody>
      </p:sp>
      <p:sp>
        <p:nvSpPr>
          <p:cNvPr id="6" name="Slide Number Placeholder 6"/>
          <p:cNvSpPr>
            <a:spLocks noGrp="1"/>
          </p:cNvSpPr>
          <p:nvPr>
            <p:ph type="sldNum" sz="quarter" idx="11"/>
          </p:nvPr>
        </p:nvSpPr>
        <p:spPr/>
        <p:txBody>
          <a:bodyPr/>
          <a:lstStyle>
            <a:lvl1pPr>
              <a:defRPr/>
            </a:lvl1pPr>
          </a:lstStyle>
          <a:p>
            <a:pPr>
              <a:defRPr/>
            </a:pPr>
            <a:fld id="{2A5E4333-50C9-4B67-BF27-651EC8F18F67}" type="slidenum">
              <a:rPr lang="en-US"/>
              <a:pPr>
                <a:defRPr/>
              </a:pPr>
              <a:t>‹#›</a:t>
            </a:fld>
            <a:endParaRPr lang="en-US" dirty="0"/>
          </a:p>
        </p:txBody>
      </p:sp>
      <p:sp>
        <p:nvSpPr>
          <p:cNvPr id="7"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dirty="0"/>
              <a:t>© 2015, Perfecto Mobile Ltd.  All Rights Reserved.  </a:t>
            </a:r>
          </a:p>
        </p:txBody>
      </p:sp>
    </p:spTree>
    <p:extLst>
      <p:ext uri="{BB962C8B-B14F-4D97-AF65-F5344CB8AC3E}">
        <p14:creationId xmlns:p14="http://schemas.microsoft.com/office/powerpoint/2010/main" val="491045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58738"/>
            <a:ext cx="511651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182688"/>
            <a:ext cx="10515600"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Shape 4"/>
          <p:cNvSpPr/>
          <p:nvPr userDrawn="1"/>
        </p:nvSpPr>
        <p:spPr>
          <a:xfrm>
            <a:off x="0" y="165100"/>
            <a:ext cx="457200" cy="561975"/>
          </a:xfrm>
          <a:prstGeom prst="rect">
            <a:avLst/>
          </a:prstGeom>
          <a:solidFill>
            <a:srgbClr val="92D050"/>
          </a:solidFill>
          <a:ln w="12700">
            <a:miter lim="400000"/>
          </a:ln>
        </p:spPr>
        <p:txBody>
          <a:bodyPr lIns="50800" tIns="50800" rIns="50800" bIns="50800" anchor="ctr"/>
          <a:lstStyle/>
          <a:p>
            <a:pPr defTabSz="825500" eaLnBrk="1" fontAlgn="auto" hangingPunct="1">
              <a:lnSpc>
                <a:spcPct val="70000"/>
              </a:lnSpc>
              <a:spcBef>
                <a:spcPts val="0"/>
              </a:spcBef>
              <a:spcAft>
                <a:spcPts val="0"/>
              </a:spcAft>
              <a:defRPr sz="2300" b="1" cap="all" spc="-91">
                <a:solidFill>
                  <a:srgbClr val="FFFFFF"/>
                </a:solidFill>
                <a:latin typeface="Source Sans Pro Semibold"/>
                <a:ea typeface="Source Sans Pro Semibold"/>
                <a:cs typeface="Source Sans Pro Semibold"/>
                <a:sym typeface="Source Sans Pro Semibold"/>
              </a:defRPr>
            </a:pPr>
            <a:endParaRPr sz="2300" b="1" cap="all" spc="-91" dirty="0">
              <a:solidFill>
                <a:srgbClr val="FFFFFF"/>
              </a:solidFill>
              <a:latin typeface="Source Sans Pro Semibold"/>
              <a:ea typeface="Source Sans Pro Semibold"/>
              <a:cs typeface="Source Sans Pro Semibold"/>
              <a:sym typeface="Source Sans Pro Semibold"/>
            </a:endParaRPr>
          </a:p>
        </p:txBody>
      </p:sp>
      <p:sp>
        <p:nvSpPr>
          <p:cNvPr id="1029" name="Shape 108"/>
          <p:cNvSpPr>
            <a:spLocks noChangeShapeType="1"/>
          </p:cNvSpPr>
          <p:nvPr userDrawn="1"/>
        </p:nvSpPr>
        <p:spPr bwMode="auto">
          <a:xfrm flipV="1">
            <a:off x="5573713" y="700088"/>
            <a:ext cx="6610350" cy="20637"/>
          </a:xfrm>
          <a:prstGeom prst="line">
            <a:avLst/>
          </a:prstGeom>
          <a:noFill/>
          <a:ln w="28575">
            <a:solidFill>
              <a:srgbClr val="92D050"/>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dirty="0"/>
          </a:p>
        </p:txBody>
      </p:sp>
      <p:sp>
        <p:nvSpPr>
          <p:cNvPr id="12" name="Shape 4"/>
          <p:cNvSpPr/>
          <p:nvPr userDrawn="1"/>
        </p:nvSpPr>
        <p:spPr>
          <a:xfrm>
            <a:off x="-28575" y="6716713"/>
            <a:ext cx="12220575" cy="157162"/>
          </a:xfrm>
          <a:prstGeom prst="rect">
            <a:avLst/>
          </a:prstGeom>
          <a:solidFill>
            <a:srgbClr val="92D050"/>
          </a:solidFill>
          <a:ln w="12700">
            <a:miter lim="400000"/>
          </a:ln>
        </p:spPr>
        <p:txBody>
          <a:bodyPr lIns="50800" tIns="50800" rIns="50800" bIns="50800" anchor="ctr"/>
          <a:lstStyle/>
          <a:p>
            <a:pPr defTabSz="825500" eaLnBrk="1" fontAlgn="auto" hangingPunct="1">
              <a:lnSpc>
                <a:spcPct val="70000"/>
              </a:lnSpc>
              <a:spcBef>
                <a:spcPts val="0"/>
              </a:spcBef>
              <a:spcAft>
                <a:spcPts val="0"/>
              </a:spcAft>
              <a:defRPr sz="2300" b="1" cap="all" spc="-91">
                <a:solidFill>
                  <a:srgbClr val="FFFFFF"/>
                </a:solidFill>
                <a:latin typeface="Source Sans Pro Semibold"/>
                <a:ea typeface="Source Sans Pro Semibold"/>
                <a:cs typeface="Source Sans Pro Semibold"/>
                <a:sym typeface="Source Sans Pro Semibold"/>
              </a:defRPr>
            </a:pPr>
            <a:endParaRPr sz="2300" b="1" cap="all" spc="-91" dirty="0">
              <a:solidFill>
                <a:srgbClr val="FFFFFF"/>
              </a:solidFill>
              <a:latin typeface="Source Sans Pro Semibold"/>
              <a:ea typeface="Source Sans Pro Semibold"/>
              <a:cs typeface="Source Sans Pro Semibold"/>
              <a:sym typeface="Source Sans Pro Semibold"/>
            </a:endParaRPr>
          </a:p>
        </p:txBody>
      </p:sp>
      <p:sp>
        <p:nvSpPr>
          <p:cNvPr id="5" name="Footer Placeholder 4"/>
          <p:cNvSpPr>
            <a:spLocks noGrp="1"/>
          </p:cNvSpPr>
          <p:nvPr>
            <p:ph type="ftr" sz="quarter" idx="3"/>
          </p:nvPr>
        </p:nvSpPr>
        <p:spPr>
          <a:xfrm>
            <a:off x="4038600" y="6640513"/>
            <a:ext cx="4114800" cy="284162"/>
          </a:xfrm>
          <a:prstGeom prst="rect">
            <a:avLst/>
          </a:prstGeom>
        </p:spPr>
        <p:txBody>
          <a:bodyPr vert="horz" lIns="91440" tIns="45720" rIns="91440" bIns="45720" rtlCol="0" anchor="ctr"/>
          <a:lstStyle>
            <a:lvl1pPr algn="ctr" defTabSz="584200" eaLnBrk="1" fontAlgn="auto" latinLnBrk="1">
              <a:spcBef>
                <a:spcPts val="0"/>
              </a:spcBef>
              <a:spcAft>
                <a:spcPts val="0"/>
              </a:spcAft>
              <a:defRPr sz="900">
                <a:solidFill>
                  <a:schemeClr val="bg1"/>
                </a:solidFill>
                <a:latin typeface="+mn-lt"/>
                <a:ea typeface="Sosa Regular"/>
                <a:cs typeface="Sosa Regular"/>
                <a:sym typeface="Sosa Regular"/>
              </a:defRPr>
            </a:lvl1pPr>
          </a:lstStyle>
          <a:p>
            <a:pPr>
              <a:defRPr/>
            </a:pPr>
            <a:r>
              <a:rPr lang="en-US" dirty="0"/>
              <a:t>© 2015, Perfecto Mobile Ltd.  All Rights Reserved.  </a:t>
            </a:r>
          </a:p>
        </p:txBody>
      </p:sp>
      <p:sp>
        <p:nvSpPr>
          <p:cNvPr id="4" name="Date Placeholder 3"/>
          <p:cNvSpPr>
            <a:spLocks noGrp="1"/>
          </p:cNvSpPr>
          <p:nvPr>
            <p:ph type="dt" sz="half" idx="2"/>
          </p:nvPr>
        </p:nvSpPr>
        <p:spPr>
          <a:xfrm>
            <a:off x="838200" y="6640513"/>
            <a:ext cx="2743200" cy="284162"/>
          </a:xfrm>
          <a:prstGeom prst="rect">
            <a:avLst/>
          </a:prstGeom>
        </p:spPr>
        <p:txBody>
          <a:bodyPr vert="horz" lIns="91440" tIns="45720" rIns="91440" bIns="45720" rtlCol="0" anchor="ctr"/>
          <a:lstStyle>
            <a:lvl1pPr algn="l" defTabSz="914346" eaLnBrk="1" fontAlgn="auto" hangingPunct="1">
              <a:spcBef>
                <a:spcPts val="0"/>
              </a:spcBef>
              <a:spcAft>
                <a:spcPts val="0"/>
              </a:spcAft>
              <a:defRPr sz="900">
                <a:solidFill>
                  <a:schemeClr val="bg1"/>
                </a:solidFill>
                <a:latin typeface="+mn-lt"/>
              </a:defRPr>
            </a:lvl1pPr>
          </a:lstStyle>
          <a:p>
            <a:pPr>
              <a:defRPr/>
            </a:pPr>
            <a:fld id="{E3DE5C42-D9B7-4DEC-8A3B-35D0592C0773}" type="datetime1">
              <a:rPr lang="en-US"/>
              <a:pPr>
                <a:defRPr/>
              </a:pPr>
              <a:t>8/17/2018</a:t>
            </a:fld>
            <a:endParaRPr lang="en-US" dirty="0"/>
          </a:p>
        </p:txBody>
      </p:sp>
      <p:sp>
        <p:nvSpPr>
          <p:cNvPr id="6" name="Slide Number Placeholder 5"/>
          <p:cNvSpPr>
            <a:spLocks noGrp="1"/>
          </p:cNvSpPr>
          <p:nvPr>
            <p:ph type="sldNum" sz="quarter" idx="4"/>
          </p:nvPr>
        </p:nvSpPr>
        <p:spPr>
          <a:xfrm>
            <a:off x="8610600" y="6651625"/>
            <a:ext cx="2743200" cy="249238"/>
          </a:xfrm>
          <a:prstGeom prst="rect">
            <a:avLst/>
          </a:prstGeom>
        </p:spPr>
        <p:txBody>
          <a:bodyPr vert="horz" lIns="91440" tIns="45720" rIns="91440" bIns="45720" rtlCol="0" anchor="ctr"/>
          <a:lstStyle>
            <a:lvl1pPr algn="r" defTabSz="914346" eaLnBrk="1" fontAlgn="auto" hangingPunct="1">
              <a:spcBef>
                <a:spcPts val="0"/>
              </a:spcBef>
              <a:spcAft>
                <a:spcPts val="0"/>
              </a:spcAft>
              <a:defRPr sz="900">
                <a:solidFill>
                  <a:schemeClr val="bg1"/>
                </a:solidFill>
                <a:latin typeface="+mn-lt"/>
              </a:defRPr>
            </a:lvl1pPr>
          </a:lstStyle>
          <a:p>
            <a:pPr>
              <a:defRPr/>
            </a:pPr>
            <a:fld id="{B8FE0CA3-EBE7-4BFC-8B90-320525D492EE}" type="slidenum">
              <a:rPr lang="en-US"/>
              <a:pPr>
                <a:defRPr/>
              </a:pPr>
              <a:t>‹#›</a:t>
            </a:fld>
            <a:endParaRPr lang="en-US" dirty="0"/>
          </a:p>
        </p:txBody>
      </p:sp>
      <p:pic>
        <p:nvPicPr>
          <p:cNvPr id="1035" name="Picture 12"/>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0372725" y="52388"/>
            <a:ext cx="1627188"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Lst>
  <p:hf hdr="0"/>
  <p:txStyles>
    <p:titleStyle>
      <a:lvl1pPr algn="l" rtl="0" eaLnBrk="1" fontAlgn="base" hangingPunct="1">
        <a:lnSpc>
          <a:spcPct val="90000"/>
        </a:lnSpc>
        <a:spcBef>
          <a:spcPct val="0"/>
        </a:spcBef>
        <a:spcAft>
          <a:spcPct val="0"/>
        </a:spcAft>
        <a:defRPr sz="2800" b="1" kern="1200">
          <a:solidFill>
            <a:schemeClr val="tx1"/>
          </a:solidFill>
          <a:latin typeface="Source Sans Pro" charset="0"/>
          <a:ea typeface="Source Sans Pro" charset="0"/>
          <a:cs typeface="Source Sans Pro" charset="0"/>
        </a:defRPr>
      </a:lvl1pPr>
      <a:lvl2pPr algn="l" rtl="0" eaLnBrk="1" fontAlgn="base" hangingPunct="1">
        <a:lnSpc>
          <a:spcPct val="90000"/>
        </a:lnSpc>
        <a:spcBef>
          <a:spcPct val="0"/>
        </a:spcBef>
        <a:spcAft>
          <a:spcPct val="0"/>
        </a:spcAft>
        <a:defRPr sz="2800" b="1">
          <a:solidFill>
            <a:schemeClr val="tx1"/>
          </a:solidFill>
          <a:latin typeface="Source Sans Pro" charset="0"/>
          <a:ea typeface="Source Sans Pro" charset="0"/>
          <a:cs typeface="Source Sans Pro" charset="0"/>
        </a:defRPr>
      </a:lvl2pPr>
      <a:lvl3pPr algn="l" rtl="0" eaLnBrk="1" fontAlgn="base" hangingPunct="1">
        <a:lnSpc>
          <a:spcPct val="90000"/>
        </a:lnSpc>
        <a:spcBef>
          <a:spcPct val="0"/>
        </a:spcBef>
        <a:spcAft>
          <a:spcPct val="0"/>
        </a:spcAft>
        <a:defRPr sz="2800" b="1">
          <a:solidFill>
            <a:schemeClr val="tx1"/>
          </a:solidFill>
          <a:latin typeface="Source Sans Pro" charset="0"/>
          <a:ea typeface="Source Sans Pro" charset="0"/>
          <a:cs typeface="Source Sans Pro" charset="0"/>
        </a:defRPr>
      </a:lvl3pPr>
      <a:lvl4pPr algn="l" rtl="0" eaLnBrk="1" fontAlgn="base" hangingPunct="1">
        <a:lnSpc>
          <a:spcPct val="90000"/>
        </a:lnSpc>
        <a:spcBef>
          <a:spcPct val="0"/>
        </a:spcBef>
        <a:spcAft>
          <a:spcPct val="0"/>
        </a:spcAft>
        <a:defRPr sz="2800" b="1">
          <a:solidFill>
            <a:schemeClr val="tx1"/>
          </a:solidFill>
          <a:latin typeface="Source Sans Pro" charset="0"/>
          <a:ea typeface="Source Sans Pro" charset="0"/>
          <a:cs typeface="Source Sans Pro" charset="0"/>
        </a:defRPr>
      </a:lvl4pPr>
      <a:lvl5pPr algn="l" rtl="0" eaLnBrk="1" fontAlgn="base" hangingPunct="1">
        <a:lnSpc>
          <a:spcPct val="90000"/>
        </a:lnSpc>
        <a:spcBef>
          <a:spcPct val="0"/>
        </a:spcBef>
        <a:spcAft>
          <a:spcPct val="0"/>
        </a:spcAft>
        <a:defRPr sz="2800" b="1">
          <a:solidFill>
            <a:schemeClr val="tx1"/>
          </a:solidFill>
          <a:latin typeface="Source Sans Pro" charset="0"/>
          <a:ea typeface="Source Sans Pro" charset="0"/>
          <a:cs typeface="Source Sans Pro" charset="0"/>
        </a:defRPr>
      </a:lvl5pPr>
      <a:lvl6pPr marL="457200" algn="l" rtl="0" eaLnBrk="1" fontAlgn="base" hangingPunct="1">
        <a:lnSpc>
          <a:spcPct val="90000"/>
        </a:lnSpc>
        <a:spcBef>
          <a:spcPct val="0"/>
        </a:spcBef>
        <a:spcAft>
          <a:spcPct val="0"/>
        </a:spcAft>
        <a:defRPr sz="3200">
          <a:solidFill>
            <a:schemeClr val="tx1"/>
          </a:solidFill>
          <a:latin typeface="Source Sans Pro" charset="0"/>
          <a:ea typeface="Source Sans Pro" charset="0"/>
          <a:cs typeface="Source Sans Pro" charset="0"/>
        </a:defRPr>
      </a:lvl6pPr>
      <a:lvl7pPr marL="914400" algn="l" rtl="0" eaLnBrk="1" fontAlgn="base" hangingPunct="1">
        <a:lnSpc>
          <a:spcPct val="90000"/>
        </a:lnSpc>
        <a:spcBef>
          <a:spcPct val="0"/>
        </a:spcBef>
        <a:spcAft>
          <a:spcPct val="0"/>
        </a:spcAft>
        <a:defRPr sz="3200">
          <a:solidFill>
            <a:schemeClr val="tx1"/>
          </a:solidFill>
          <a:latin typeface="Source Sans Pro" charset="0"/>
          <a:ea typeface="Source Sans Pro" charset="0"/>
          <a:cs typeface="Source Sans Pro" charset="0"/>
        </a:defRPr>
      </a:lvl7pPr>
      <a:lvl8pPr marL="1371600" algn="l" rtl="0" eaLnBrk="1" fontAlgn="base" hangingPunct="1">
        <a:lnSpc>
          <a:spcPct val="90000"/>
        </a:lnSpc>
        <a:spcBef>
          <a:spcPct val="0"/>
        </a:spcBef>
        <a:spcAft>
          <a:spcPct val="0"/>
        </a:spcAft>
        <a:defRPr sz="3200">
          <a:solidFill>
            <a:schemeClr val="tx1"/>
          </a:solidFill>
          <a:latin typeface="Source Sans Pro" charset="0"/>
          <a:ea typeface="Source Sans Pro" charset="0"/>
          <a:cs typeface="Source Sans Pro" charset="0"/>
        </a:defRPr>
      </a:lvl8pPr>
      <a:lvl9pPr marL="1828800" algn="l" rtl="0" eaLnBrk="1" fontAlgn="base" hangingPunct="1">
        <a:lnSpc>
          <a:spcPct val="90000"/>
        </a:lnSpc>
        <a:spcBef>
          <a:spcPct val="0"/>
        </a:spcBef>
        <a:spcAft>
          <a:spcPct val="0"/>
        </a:spcAft>
        <a:defRPr sz="3200">
          <a:solidFill>
            <a:schemeClr val="tx1"/>
          </a:solidFill>
          <a:latin typeface="Source Sans Pro" charset="0"/>
          <a:ea typeface="Source Sans Pro" charset="0"/>
          <a:cs typeface="Source Sans Pro"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Source Sans Pro" charset="0"/>
          <a:ea typeface="Source Sans Pro" charset="0"/>
          <a:cs typeface="Source Sans Pro"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Source Sans Pro" charset="0"/>
          <a:ea typeface="Source Sans Pro" charset="0"/>
          <a:cs typeface="Source Sans Pro"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Source Sans Pro" charset="0"/>
          <a:ea typeface="Source Sans Pro" charset="0"/>
          <a:cs typeface="Source Sans Pro"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2791"/>
            <a:fld id="{5444CCD6-E0C4-4A30-9720-D14D2128FF79}" type="datetimeFigureOut">
              <a:rPr lang="en-US" smtClean="0">
                <a:solidFill>
                  <a:prstClr val="black">
                    <a:tint val="75000"/>
                  </a:prstClr>
                </a:solidFill>
                <a:latin typeface="Calibri" panose="020F0502020204030204"/>
              </a:rPr>
              <a:pPr defTabSz="912791"/>
              <a:t>8/17/2018</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2791"/>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2791"/>
            <a:fld id="{E51F891A-329E-471F-8900-A7BA9E338423}" type="slidenum">
              <a:rPr lang="en-US" smtClean="0">
                <a:solidFill>
                  <a:prstClr val="black">
                    <a:tint val="75000"/>
                  </a:prstClr>
                </a:solidFill>
                <a:latin typeface="Calibri" panose="020F0502020204030204"/>
              </a:rPr>
              <a:pPr defTabSz="912791"/>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582320340"/>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nxc.co.il/demoaut/shop.html"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developers.perfectomobile.com/display/PD/Basic+Visual+Analysi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developers.perfectomobile.com/display/PD/Visual+Relations" TargetMode="External"/><Relationship Id="rId5" Type="http://schemas.openxmlformats.org/officeDocument/2006/relationships/hyperlink" Target="https://developers.perfectomobile.com/display/PD/General+Visual+Analysis+Parameters" TargetMode="External"/><Relationship Id="rId4" Type="http://schemas.openxmlformats.org/officeDocument/2006/relationships/hyperlink" Target="https://developers.perfectomobile.com/display/PD/Visual+Analysis+Function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985200" cy="685800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8024" y="5015754"/>
            <a:ext cx="3831877" cy="1698273"/>
          </a:xfrm>
          <a:prstGeom prst="rect">
            <a:avLst/>
          </a:prstGeom>
        </p:spPr>
      </p:pic>
      <p:sp>
        <p:nvSpPr>
          <p:cNvPr id="14" name="TextBox 13"/>
          <p:cNvSpPr txBox="1"/>
          <p:nvPr/>
        </p:nvSpPr>
        <p:spPr>
          <a:xfrm>
            <a:off x="1238252" y="2184247"/>
            <a:ext cx="10027629" cy="1384995"/>
          </a:xfrm>
          <a:prstGeom prst="rect">
            <a:avLst/>
          </a:prstGeom>
          <a:noFill/>
          <a:effectLst>
            <a:outerShdw blurRad="88900" dist="50800" dir="3000000" algn="ctr" rotWithShape="0">
              <a:srgbClr val="000000">
                <a:alpha val="43137"/>
              </a:srgbClr>
            </a:outerShdw>
          </a:effectLst>
        </p:spPr>
        <p:txBody>
          <a:bodyPr wrap="square" rtlCol="0">
            <a:spAutoFit/>
          </a:bodyPr>
          <a:lstStyle/>
          <a:p>
            <a:pPr algn="r" defTabSz="914377" eaLnBrk="1" fontAlgn="auto" hangingPunct="1">
              <a:spcBef>
                <a:spcPts val="0"/>
              </a:spcBef>
              <a:spcAft>
                <a:spcPts val="0"/>
              </a:spcAft>
              <a:defRPr/>
            </a:pPr>
            <a:r>
              <a:rPr lang="en-US" sz="6000" kern="0" dirty="0">
                <a:solidFill>
                  <a:prstClr val="white"/>
                </a:solidFill>
                <a:latin typeface="OfficinaSanITCBol" panose="02000806040000020004" pitchFamily="2" charset="0"/>
              </a:rPr>
              <a:t>Visual Analysis</a:t>
            </a:r>
          </a:p>
          <a:p>
            <a:pPr algn="r" defTabSz="914377" eaLnBrk="1" fontAlgn="auto" hangingPunct="1">
              <a:spcBef>
                <a:spcPts val="0"/>
              </a:spcBef>
              <a:spcAft>
                <a:spcPts val="0"/>
              </a:spcAft>
              <a:defRPr/>
            </a:pPr>
            <a:endParaRPr lang="en-US" sz="2400" kern="0" dirty="0">
              <a:solidFill>
                <a:prstClr val="white"/>
              </a:solidFill>
              <a:latin typeface="OfficinaSanITCBol" panose="02000806040000020004" pitchFamily="2" charset="0"/>
            </a:endParaRPr>
          </a:p>
        </p:txBody>
      </p:sp>
    </p:spTree>
    <p:extLst>
      <p:ext uri="{BB962C8B-B14F-4D97-AF65-F5344CB8AC3E}">
        <p14:creationId xmlns:p14="http://schemas.microsoft.com/office/powerpoint/2010/main" val="974975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the OCR tool. </a:t>
            </a:r>
          </a:p>
        </p:txBody>
      </p:sp>
      <p:sp>
        <p:nvSpPr>
          <p:cNvPr id="4" name="Date Placeholder 3"/>
          <p:cNvSpPr>
            <a:spLocks noGrp="1"/>
          </p:cNvSpPr>
          <p:nvPr>
            <p:ph type="dt" sz="half" idx="10"/>
          </p:nvPr>
        </p:nvSpPr>
        <p:spPr/>
        <p:txBody>
          <a:bodyPr/>
          <a:lstStyle/>
          <a:p>
            <a:pPr>
              <a:defRPr/>
            </a:pPr>
            <a:fld id="{6CDF96D3-061B-4864-901C-DE2660FA7641}" type="datetime1">
              <a:rPr lang="en-US" smtClean="0"/>
              <a:pPr>
                <a:defRPr/>
              </a:pPr>
              <a:t>8/17/2018</a:t>
            </a:fld>
            <a:endParaRPr lang="en-US" dirty="0"/>
          </a:p>
        </p:txBody>
      </p:sp>
      <p:sp>
        <p:nvSpPr>
          <p:cNvPr id="5" name="Slide Number Placeholder 4"/>
          <p:cNvSpPr>
            <a:spLocks noGrp="1"/>
          </p:cNvSpPr>
          <p:nvPr>
            <p:ph type="sldNum" sz="quarter" idx="11"/>
          </p:nvPr>
        </p:nvSpPr>
        <p:spPr/>
        <p:txBody>
          <a:bodyPr/>
          <a:lstStyle/>
          <a:p>
            <a:pPr>
              <a:defRPr/>
            </a:pPr>
            <a:fld id="{91F25790-A9A0-4505-8379-727DD0220737}" type="slidenum">
              <a:rPr lang="en-US" smtClean="0"/>
              <a:pPr>
                <a:defRPr/>
              </a:pPr>
              <a:t>10</a:t>
            </a:fld>
            <a:endParaRPr lang="en-US" dirty="0"/>
          </a:p>
        </p:txBody>
      </p:sp>
      <p:sp>
        <p:nvSpPr>
          <p:cNvPr id="6" name="Footer Placeholder 5"/>
          <p:cNvSpPr>
            <a:spLocks noGrp="1"/>
          </p:cNvSpPr>
          <p:nvPr>
            <p:ph type="ftr" sz="quarter" idx="12"/>
          </p:nvPr>
        </p:nvSpPr>
        <p:spPr/>
        <p:txBody>
          <a:bodyPr/>
          <a:lstStyle/>
          <a:p>
            <a:pPr>
              <a:defRPr/>
            </a:pPr>
            <a:r>
              <a:rPr lang="en-US" dirty="0"/>
              <a:t>© 2015, Perfecto Mobile Ltd.  All Rights Reserved.  </a:t>
            </a:r>
          </a:p>
        </p:txBody>
      </p:sp>
      <p:pic>
        <p:nvPicPr>
          <p:cNvPr id="12" name="Picture 11"/>
          <p:cNvPicPr>
            <a:picLocks noChangeAspect="1"/>
          </p:cNvPicPr>
          <p:nvPr/>
        </p:nvPicPr>
        <p:blipFill>
          <a:blip r:embed="rId3"/>
          <a:stretch>
            <a:fillRect/>
          </a:stretch>
        </p:blipFill>
        <p:spPr>
          <a:xfrm>
            <a:off x="7135167" y="852488"/>
            <a:ext cx="4724400" cy="5804263"/>
          </a:xfrm>
          <a:prstGeom prst="rect">
            <a:avLst/>
          </a:prstGeom>
        </p:spPr>
      </p:pic>
      <p:sp>
        <p:nvSpPr>
          <p:cNvPr id="26" name="Rounded Rectangle 25"/>
          <p:cNvSpPr/>
          <p:nvPr/>
        </p:nvSpPr>
        <p:spPr>
          <a:xfrm>
            <a:off x="9314822" y="3426486"/>
            <a:ext cx="2311121" cy="2944537"/>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9365271" y="5779460"/>
            <a:ext cx="2210221" cy="443348"/>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742949" y="760008"/>
            <a:ext cx="6158593" cy="3046988"/>
          </a:xfrm>
          <a:prstGeom prst="rect">
            <a:avLst/>
          </a:prstGeom>
          <a:noFill/>
        </p:spPr>
        <p:txBody>
          <a:bodyPr wrap="square" rtlCol="0">
            <a:spAutoFit/>
          </a:bodyPr>
          <a:lstStyle/>
          <a:p>
            <a:pPr marL="285750" indent="-285750">
              <a:buFont typeface="Arial" charset="0"/>
              <a:buChar char="•"/>
            </a:pPr>
            <a:r>
              <a:rPr lang="en-US" sz="3200" dirty="0">
                <a:latin typeface="Source Sans Pro" panose="020B0503030403020204"/>
              </a:rPr>
              <a:t>The Perfecto Lab provides a tool for analyzing text</a:t>
            </a:r>
          </a:p>
          <a:p>
            <a:pPr marL="285750" indent="-285750">
              <a:buFont typeface="Arial" charset="0"/>
              <a:buChar char="•"/>
            </a:pPr>
            <a:r>
              <a:rPr lang="en-US" sz="3200" dirty="0">
                <a:latin typeface="Source Sans Pro" panose="020B0503030403020204"/>
              </a:rPr>
              <a:t>Allows trying out all the parameters and viewing results.</a:t>
            </a:r>
          </a:p>
          <a:p>
            <a:pPr marL="285750" indent="-285750">
              <a:buFont typeface="Arial" charset="0"/>
              <a:buChar char="•"/>
            </a:pPr>
            <a:r>
              <a:rPr lang="en-US" sz="3200" dirty="0">
                <a:latin typeface="Source Sans Pro" panose="020B0503030403020204"/>
              </a:rPr>
              <a:t>Commands can be recorded with the plugin </a:t>
            </a:r>
          </a:p>
        </p:txBody>
      </p:sp>
    </p:spTree>
    <p:extLst>
      <p:ext uri="{BB962C8B-B14F-4D97-AF65-F5344CB8AC3E}">
        <p14:creationId xmlns:p14="http://schemas.microsoft.com/office/powerpoint/2010/main" val="471194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3950546" y="2526891"/>
            <a:ext cx="6999174" cy="739811"/>
          </a:xfrm>
        </p:spPr>
        <p:txBody>
          <a:bodyPr/>
          <a:lstStyle/>
          <a:p>
            <a:r>
              <a:rPr lang="en-US" sz="2800" dirty="0">
                <a:latin typeface="Source Sans Pro" panose="020B0503030403020204" pitchFamily="34" charset="0"/>
                <a:ea typeface="Source Sans Pro" panose="020B0503030403020204" pitchFamily="34" charset="0"/>
              </a:rPr>
              <a:t>Image Recognition</a:t>
            </a:r>
          </a:p>
        </p:txBody>
      </p:sp>
      <p:sp>
        <p:nvSpPr>
          <p:cNvPr id="4" name="Subtitle 2"/>
          <p:cNvSpPr>
            <a:spLocks noGrp="1"/>
          </p:cNvSpPr>
          <p:nvPr>
            <p:ph type="subTitle" idx="1"/>
          </p:nvPr>
        </p:nvSpPr>
        <p:spPr>
          <a:xfrm>
            <a:off x="3950546" y="3277608"/>
            <a:ext cx="6056432" cy="532435"/>
          </a:xfrm>
        </p:spPr>
        <p:txBody>
          <a:bodyPr/>
          <a:lstStyle/>
          <a:p>
            <a:endParaRPr lang="en-US"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4506"/>
            <a:ext cx="12163647" cy="8109098"/>
          </a:xfrm>
          <a:prstGeom prst="rect">
            <a:avLst/>
          </a:prstGeom>
        </p:spPr>
      </p:pic>
      <p:sp>
        <p:nvSpPr>
          <p:cNvPr id="3" name="TextBox 2"/>
          <p:cNvSpPr txBox="1"/>
          <p:nvPr/>
        </p:nvSpPr>
        <p:spPr>
          <a:xfrm>
            <a:off x="1892595" y="5720316"/>
            <a:ext cx="5086167" cy="769441"/>
          </a:xfrm>
          <a:prstGeom prst="rect">
            <a:avLst/>
          </a:prstGeom>
          <a:noFill/>
        </p:spPr>
        <p:txBody>
          <a:bodyPr wrap="square" rtlCol="0">
            <a:spAutoFit/>
          </a:bodyPr>
          <a:lstStyle/>
          <a:p>
            <a:r>
              <a:rPr lang="en-US" sz="4400" b="1" dirty="0"/>
              <a:t>Image Recognition</a:t>
            </a:r>
          </a:p>
        </p:txBody>
      </p:sp>
    </p:spTree>
    <p:extLst>
      <p:ext uri="{BB962C8B-B14F-4D97-AF65-F5344CB8AC3E}">
        <p14:creationId xmlns:p14="http://schemas.microsoft.com/office/powerpoint/2010/main" val="1834350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 Analysis - Parameters</a:t>
            </a:r>
          </a:p>
        </p:txBody>
      </p:sp>
      <p:sp>
        <p:nvSpPr>
          <p:cNvPr id="4" name="Date Placeholder 3"/>
          <p:cNvSpPr>
            <a:spLocks noGrp="1"/>
          </p:cNvSpPr>
          <p:nvPr>
            <p:ph type="dt" sz="half" idx="10"/>
          </p:nvPr>
        </p:nvSpPr>
        <p:spPr/>
        <p:txBody>
          <a:bodyPr/>
          <a:lstStyle/>
          <a:p>
            <a:pPr>
              <a:defRPr/>
            </a:pPr>
            <a:fld id="{6CDF96D3-061B-4864-901C-DE2660FA7641}" type="datetime1">
              <a:rPr lang="en-US" smtClean="0"/>
              <a:pPr>
                <a:defRPr/>
              </a:pPr>
              <a:t>8/17/2018</a:t>
            </a:fld>
            <a:endParaRPr lang="en-US" dirty="0"/>
          </a:p>
        </p:txBody>
      </p:sp>
      <p:sp>
        <p:nvSpPr>
          <p:cNvPr id="5" name="Slide Number Placeholder 4"/>
          <p:cNvSpPr>
            <a:spLocks noGrp="1"/>
          </p:cNvSpPr>
          <p:nvPr>
            <p:ph type="sldNum" sz="quarter" idx="11"/>
          </p:nvPr>
        </p:nvSpPr>
        <p:spPr/>
        <p:txBody>
          <a:bodyPr/>
          <a:lstStyle/>
          <a:p>
            <a:pPr>
              <a:defRPr/>
            </a:pPr>
            <a:fld id="{91F25790-A9A0-4505-8379-727DD0220737}" type="slidenum">
              <a:rPr lang="en-US" smtClean="0"/>
              <a:pPr>
                <a:defRPr/>
              </a:pPr>
              <a:t>12</a:t>
            </a:fld>
            <a:endParaRPr lang="en-US" dirty="0"/>
          </a:p>
        </p:txBody>
      </p:sp>
      <p:sp>
        <p:nvSpPr>
          <p:cNvPr id="6" name="Footer Placeholder 5"/>
          <p:cNvSpPr>
            <a:spLocks noGrp="1"/>
          </p:cNvSpPr>
          <p:nvPr>
            <p:ph type="ftr" sz="quarter" idx="12"/>
          </p:nvPr>
        </p:nvSpPr>
        <p:spPr/>
        <p:txBody>
          <a:bodyPr/>
          <a:lstStyle/>
          <a:p>
            <a:pPr>
              <a:defRPr/>
            </a:pPr>
            <a:r>
              <a:rPr lang="en-US" dirty="0"/>
              <a:t>© 2015, Perfecto Mobile Ltd.  All Rights Reserved.  </a:t>
            </a:r>
          </a:p>
        </p:txBody>
      </p:sp>
      <p:pic>
        <p:nvPicPr>
          <p:cNvPr id="7" name="Picture 6"/>
          <p:cNvPicPr>
            <a:picLocks noChangeAspect="1"/>
          </p:cNvPicPr>
          <p:nvPr/>
        </p:nvPicPr>
        <p:blipFill>
          <a:blip r:embed="rId3"/>
          <a:stretch>
            <a:fillRect/>
          </a:stretch>
        </p:blipFill>
        <p:spPr>
          <a:xfrm>
            <a:off x="6599977" y="852488"/>
            <a:ext cx="5429689" cy="5538594"/>
          </a:xfrm>
          <a:prstGeom prst="rect">
            <a:avLst/>
          </a:prstGeom>
        </p:spPr>
      </p:pic>
      <p:sp>
        <p:nvSpPr>
          <p:cNvPr id="26" name="Rounded Rectangle 25"/>
          <p:cNvSpPr/>
          <p:nvPr/>
        </p:nvSpPr>
        <p:spPr>
          <a:xfrm>
            <a:off x="6599977" y="1265297"/>
            <a:ext cx="5429689" cy="2142922"/>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57200" y="852488"/>
            <a:ext cx="5907974" cy="5170646"/>
          </a:xfrm>
          <a:prstGeom prst="rect">
            <a:avLst/>
          </a:prstGeom>
          <a:noFill/>
        </p:spPr>
        <p:txBody>
          <a:bodyPr wrap="square" rtlCol="0">
            <a:spAutoFit/>
          </a:bodyPr>
          <a:lstStyle/>
          <a:p>
            <a:pPr marL="285750" indent="-285750">
              <a:buFont typeface="Arial" panose="020B0604020202020204" pitchFamily="34" charset="0"/>
              <a:buChar char="•"/>
            </a:pPr>
            <a:r>
              <a:rPr lang="en-US" sz="1600" b="1" dirty="0">
                <a:latin typeface="Source Sans Pro" panose="020B0503030403020204"/>
              </a:rPr>
              <a:t>Expected image (needle)</a:t>
            </a:r>
          </a:p>
          <a:p>
            <a:pPr marL="741363" lvl="1" indent="-285750">
              <a:buFont typeface="Arial" panose="020B0604020202020204" pitchFamily="34" charset="0"/>
              <a:buChar char="•"/>
            </a:pPr>
            <a:r>
              <a:rPr lang="en-US" sz="1600" dirty="0">
                <a:latin typeface="Source Sans Pro" panose="020B0503030403020204"/>
              </a:rPr>
              <a:t>The path to the file repository where your image is </a:t>
            </a:r>
            <a:br>
              <a:rPr lang="en-US" sz="1600" dirty="0">
                <a:latin typeface="Source Sans Pro" panose="020B0503030403020204"/>
              </a:rPr>
            </a:br>
            <a:r>
              <a:rPr lang="en-US" sz="1600" dirty="0">
                <a:latin typeface="Source Sans Pro" panose="020B0503030403020204"/>
              </a:rPr>
              <a:t>hosted</a:t>
            </a:r>
          </a:p>
          <a:p>
            <a:pPr marL="285750" indent="-285750">
              <a:buFont typeface="Arial" panose="020B0604020202020204" pitchFamily="34" charset="0"/>
              <a:buChar char="•"/>
            </a:pPr>
            <a:r>
              <a:rPr lang="en-US" sz="1600" b="1" dirty="0">
                <a:latin typeface="Source Sans Pro" panose="020B0503030403020204"/>
              </a:rPr>
              <a:t>Match mode</a:t>
            </a:r>
          </a:p>
          <a:p>
            <a:pPr marL="741363" lvl="1" indent="-285750">
              <a:buFont typeface="Arial" panose="020B0604020202020204" pitchFamily="34" charset="0"/>
              <a:buChar char="•"/>
            </a:pPr>
            <a:r>
              <a:rPr lang="en-US" sz="1600" b="1" dirty="0">
                <a:latin typeface="Source Sans Pro" panose="020B0503030403020204"/>
              </a:rPr>
              <a:t>Same Size</a:t>
            </a:r>
          </a:p>
          <a:p>
            <a:pPr marL="1198563" lvl="2" indent="-285750">
              <a:buFont typeface="Arial" panose="020B0604020202020204" pitchFamily="34" charset="0"/>
              <a:buChar char="•"/>
            </a:pPr>
            <a:r>
              <a:rPr lang="en-US" sz="1600" dirty="0">
                <a:latin typeface="Source Sans Pro" panose="020B0503030403020204"/>
              </a:rPr>
              <a:t>Needle and haystack must have the same resolution. Use this only when the needle is taken from the same device type you are analyzing.</a:t>
            </a:r>
          </a:p>
          <a:p>
            <a:pPr marL="741363" lvl="1" indent="-285750">
              <a:buFont typeface="Arial" panose="020B0604020202020204" pitchFamily="34" charset="0"/>
              <a:buChar char="•"/>
            </a:pPr>
            <a:r>
              <a:rPr lang="en-US" sz="1600" b="1" dirty="0">
                <a:latin typeface="Source Sans Pro" panose="020B0503030403020204"/>
              </a:rPr>
              <a:t>Any Size: </a:t>
            </a:r>
          </a:p>
          <a:p>
            <a:pPr marL="1198563" lvl="2" indent="-285750">
              <a:buFont typeface="Arial" panose="020B0604020202020204" pitchFamily="34" charset="0"/>
              <a:buChar char="•"/>
            </a:pPr>
            <a:r>
              <a:rPr lang="en-US" sz="1600" dirty="0">
                <a:latin typeface="Source Sans Pro" panose="020B0503030403020204"/>
              </a:rPr>
              <a:t>Haystack may be of any resolution. This increases analysis time.</a:t>
            </a:r>
          </a:p>
          <a:p>
            <a:pPr marL="741363" lvl="1" indent="-285750">
              <a:buFont typeface="Arial" panose="020B0604020202020204" pitchFamily="34" charset="0"/>
              <a:buChar char="•"/>
            </a:pPr>
            <a:r>
              <a:rPr lang="en-US" sz="1600" b="1" dirty="0">
                <a:latin typeface="Source Sans Pro" panose="020B0503030403020204"/>
              </a:rPr>
              <a:t>Bounded Size (Best Practice)</a:t>
            </a:r>
          </a:p>
          <a:p>
            <a:pPr marL="1198563" lvl="2" indent="-285750">
              <a:buFont typeface="Arial" panose="020B0604020202020204" pitchFamily="34" charset="0"/>
              <a:buChar char="•"/>
            </a:pPr>
            <a:r>
              <a:rPr lang="en-US" sz="1600" dirty="0">
                <a:latin typeface="Source Sans Pro" panose="020B0503030403020204"/>
              </a:rPr>
              <a:t>Supports different resolutions which means this will work across different device types.</a:t>
            </a:r>
          </a:p>
          <a:p>
            <a:pPr marL="1198563" lvl="2" indent="-285750">
              <a:buFont typeface="Arial" panose="020B0604020202020204" pitchFamily="34" charset="0"/>
              <a:buChar char="•"/>
            </a:pPr>
            <a:r>
              <a:rPr lang="en-US" sz="1600" dirty="0">
                <a:latin typeface="Source Sans Pro" panose="020B0503030403020204"/>
              </a:rPr>
              <a:t>Reduced analysis time compared to Any Size</a:t>
            </a:r>
          </a:p>
          <a:p>
            <a:pPr marL="1198563" lvl="2" indent="-285750">
              <a:buFont typeface="Arial" panose="020B0604020202020204" pitchFamily="34" charset="0"/>
              <a:buChar char="•"/>
            </a:pPr>
            <a:r>
              <a:rPr lang="en-US" sz="1600" dirty="0">
                <a:latin typeface="Source Sans Pro" panose="020B0503030403020204"/>
              </a:rPr>
              <a:t>To use the same needle image on multiple devices use the below </a:t>
            </a:r>
            <a:r>
              <a:rPr lang="en-US" sz="1600" b="1" dirty="0">
                <a:latin typeface="Source Sans Pro" panose="020B0503030403020204"/>
              </a:rPr>
              <a:t>Needle Bound </a:t>
            </a:r>
            <a:r>
              <a:rPr lang="en-US" sz="1600" dirty="0">
                <a:latin typeface="Source Sans Pro" panose="020B0503030403020204"/>
              </a:rPr>
              <a:t>parameter values</a:t>
            </a:r>
          </a:p>
          <a:p>
            <a:pPr marL="1655763" lvl="3" indent="-285750">
              <a:buFont typeface="Arial" panose="020B0604020202020204" pitchFamily="34" charset="0"/>
              <a:buChar char="•"/>
            </a:pPr>
            <a:r>
              <a:rPr lang="en-US" sz="1600" dirty="0">
                <a:latin typeface="Source Sans Pro" panose="020B0503030403020204"/>
              </a:rPr>
              <a:t>70 when searching on a tablet</a:t>
            </a:r>
          </a:p>
          <a:p>
            <a:pPr marL="1655763" lvl="3" indent="-285750">
              <a:buFont typeface="Arial" panose="020B0604020202020204" pitchFamily="34" charset="0"/>
              <a:buChar char="•"/>
            </a:pPr>
            <a:r>
              <a:rPr lang="en-US" sz="1600" dirty="0">
                <a:latin typeface="Source Sans Pro" panose="020B0503030403020204"/>
              </a:rPr>
              <a:t>30 when searching on a phone</a:t>
            </a:r>
          </a:p>
        </p:txBody>
      </p:sp>
    </p:spTree>
    <p:extLst>
      <p:ext uri="{BB962C8B-B14F-4D97-AF65-F5344CB8AC3E}">
        <p14:creationId xmlns:p14="http://schemas.microsoft.com/office/powerpoint/2010/main" val="3149546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 Analysis - Haystack</a:t>
            </a:r>
          </a:p>
        </p:txBody>
      </p:sp>
      <p:sp>
        <p:nvSpPr>
          <p:cNvPr id="3" name="Content Placeholder 2"/>
          <p:cNvSpPr>
            <a:spLocks noGrp="1"/>
          </p:cNvSpPr>
          <p:nvPr>
            <p:ph idx="1"/>
          </p:nvPr>
        </p:nvSpPr>
        <p:spPr>
          <a:xfrm>
            <a:off x="4618464" y="1281306"/>
            <a:ext cx="6735336" cy="4660900"/>
          </a:xfrm>
        </p:spPr>
        <p:txBody>
          <a:bodyPr/>
          <a:lstStyle/>
          <a:p>
            <a:pPr marL="0" indent="0">
              <a:buNone/>
            </a:pPr>
            <a:endParaRPr lang="en-US" b="1" dirty="0"/>
          </a:p>
          <a:p>
            <a:pPr marL="0" indent="0">
              <a:buNone/>
            </a:pPr>
            <a:endParaRPr lang="en-US" dirty="0"/>
          </a:p>
          <a:p>
            <a:pPr marL="0" indent="0">
              <a:buNone/>
            </a:pPr>
            <a:endParaRPr lang="en-US" dirty="0"/>
          </a:p>
          <a:p>
            <a:endParaRPr lang="en-US" altLang="en-US" dirty="0">
              <a:latin typeface="Source Sans Pro"/>
              <a:ea typeface="Source Sans Pro"/>
              <a:cs typeface="Source Sans Pro"/>
            </a:endParaRPr>
          </a:p>
          <a:p>
            <a:endParaRPr lang="en-US" altLang="en-US" dirty="0">
              <a:latin typeface="Source Sans Pro"/>
              <a:ea typeface="Source Sans Pro"/>
              <a:cs typeface="Source Sans Pro"/>
            </a:endParaRPr>
          </a:p>
          <a:p>
            <a:endParaRPr lang="en-US" dirty="0"/>
          </a:p>
        </p:txBody>
      </p:sp>
      <p:sp>
        <p:nvSpPr>
          <p:cNvPr id="4" name="Date Placeholder 3"/>
          <p:cNvSpPr>
            <a:spLocks noGrp="1"/>
          </p:cNvSpPr>
          <p:nvPr>
            <p:ph type="dt" sz="half" idx="10"/>
          </p:nvPr>
        </p:nvSpPr>
        <p:spPr/>
        <p:txBody>
          <a:bodyPr/>
          <a:lstStyle/>
          <a:p>
            <a:pPr>
              <a:defRPr/>
            </a:pPr>
            <a:fld id="{6CDF96D3-061B-4864-901C-DE2660FA7641}" type="datetime1">
              <a:rPr lang="en-US" smtClean="0"/>
              <a:pPr>
                <a:defRPr/>
              </a:pPr>
              <a:t>8/17/2018</a:t>
            </a:fld>
            <a:endParaRPr lang="en-US" dirty="0"/>
          </a:p>
        </p:txBody>
      </p:sp>
      <p:sp>
        <p:nvSpPr>
          <p:cNvPr id="5" name="Slide Number Placeholder 4"/>
          <p:cNvSpPr>
            <a:spLocks noGrp="1"/>
          </p:cNvSpPr>
          <p:nvPr>
            <p:ph type="sldNum" sz="quarter" idx="11"/>
          </p:nvPr>
        </p:nvSpPr>
        <p:spPr/>
        <p:txBody>
          <a:bodyPr/>
          <a:lstStyle/>
          <a:p>
            <a:pPr>
              <a:defRPr/>
            </a:pPr>
            <a:fld id="{91F25790-A9A0-4505-8379-727DD0220737}" type="slidenum">
              <a:rPr lang="en-US" smtClean="0"/>
              <a:pPr>
                <a:defRPr/>
              </a:pPr>
              <a:t>13</a:t>
            </a:fld>
            <a:endParaRPr lang="en-US" dirty="0"/>
          </a:p>
        </p:txBody>
      </p:sp>
      <p:sp>
        <p:nvSpPr>
          <p:cNvPr id="6" name="Footer Placeholder 5"/>
          <p:cNvSpPr>
            <a:spLocks noGrp="1"/>
          </p:cNvSpPr>
          <p:nvPr>
            <p:ph type="ftr" sz="quarter" idx="12"/>
          </p:nvPr>
        </p:nvSpPr>
        <p:spPr/>
        <p:txBody>
          <a:bodyPr/>
          <a:lstStyle/>
          <a:p>
            <a:pPr>
              <a:defRPr/>
            </a:pPr>
            <a:r>
              <a:rPr lang="en-US" dirty="0"/>
              <a:t>© 2015, Perfecto Mobile Ltd.  All Rights Reserved.  </a:t>
            </a:r>
          </a:p>
        </p:txBody>
      </p:sp>
      <p:pic>
        <p:nvPicPr>
          <p:cNvPr id="7" name="Picture 6"/>
          <p:cNvPicPr>
            <a:picLocks noChangeAspect="1"/>
          </p:cNvPicPr>
          <p:nvPr/>
        </p:nvPicPr>
        <p:blipFill>
          <a:blip r:embed="rId3"/>
          <a:stretch>
            <a:fillRect/>
          </a:stretch>
        </p:blipFill>
        <p:spPr>
          <a:xfrm>
            <a:off x="6647477" y="852488"/>
            <a:ext cx="5429689" cy="5538594"/>
          </a:xfrm>
          <a:prstGeom prst="rect">
            <a:avLst/>
          </a:prstGeom>
        </p:spPr>
      </p:pic>
      <p:sp>
        <p:nvSpPr>
          <p:cNvPr id="26" name="Rounded Rectangle 25"/>
          <p:cNvSpPr/>
          <p:nvPr/>
        </p:nvSpPr>
        <p:spPr>
          <a:xfrm>
            <a:off x="6646641" y="3390381"/>
            <a:ext cx="2011460" cy="2776263"/>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6647477" y="5577783"/>
            <a:ext cx="2010623" cy="217374"/>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457201" y="852528"/>
            <a:ext cx="6141940" cy="4524315"/>
          </a:xfrm>
          <a:prstGeom prst="rect">
            <a:avLst/>
          </a:prstGeom>
          <a:noFill/>
        </p:spPr>
        <p:txBody>
          <a:bodyPr wrap="square" rtlCol="0">
            <a:spAutoFit/>
          </a:bodyPr>
          <a:lstStyle/>
          <a:p>
            <a:r>
              <a:rPr lang="en-US" dirty="0">
                <a:latin typeface="Source Sans Pro" panose="020B0503030403020204"/>
              </a:rPr>
              <a:t>The Haystack window gives you a view of the screenshot taken of the device screen when you opened the Image Analysis window.  </a:t>
            </a:r>
          </a:p>
          <a:p>
            <a:endParaRPr lang="en-US" dirty="0">
              <a:latin typeface="Source Sans Pro" panose="020B0503030403020204"/>
            </a:endParaRPr>
          </a:p>
          <a:p>
            <a:r>
              <a:rPr lang="en-US" dirty="0">
                <a:latin typeface="Source Sans Pro" panose="020B0503030403020204"/>
              </a:rPr>
              <a:t>You also have commands available to assist with the analysis.</a:t>
            </a:r>
          </a:p>
          <a:p>
            <a:pPr marL="342900" indent="-342900">
              <a:buFont typeface="+mj-lt"/>
              <a:buAutoNum type="arabicPeriod"/>
            </a:pPr>
            <a:r>
              <a:rPr lang="en-US" dirty="0">
                <a:latin typeface="Source Sans Pro" panose="020B0503030403020204"/>
              </a:rPr>
              <a:t>You can use the corners of the image to adjust the haystack.</a:t>
            </a:r>
          </a:p>
          <a:p>
            <a:endParaRPr lang="en-US" dirty="0">
              <a:latin typeface="Source Sans Pro" panose="020B0503030403020204"/>
            </a:endParaRPr>
          </a:p>
          <a:p>
            <a:r>
              <a:rPr lang="en-US" dirty="0">
                <a:latin typeface="Source Sans Pro" panose="020B0503030403020204"/>
              </a:rPr>
              <a:t>Overview of the icons</a:t>
            </a:r>
          </a:p>
          <a:p>
            <a:pPr marL="342900" indent="-342900">
              <a:buFont typeface="+mj-lt"/>
              <a:buAutoNum type="arabicPeriod" startAt="2"/>
            </a:pPr>
            <a:r>
              <a:rPr lang="en-US" dirty="0">
                <a:latin typeface="Source Sans Pro" panose="020B0503030403020204"/>
              </a:rPr>
              <a:t>Work on screen shot</a:t>
            </a:r>
          </a:p>
          <a:p>
            <a:pPr marL="342900" indent="-342900">
              <a:buFont typeface="+mj-lt"/>
              <a:buAutoNum type="arabicPeriod" startAt="2"/>
            </a:pPr>
            <a:r>
              <a:rPr lang="en-US" dirty="0">
                <a:latin typeface="Source Sans Pro" panose="020B0503030403020204"/>
              </a:rPr>
              <a:t>Work on device screen</a:t>
            </a:r>
          </a:p>
          <a:p>
            <a:pPr marL="342900" indent="-342900">
              <a:buFont typeface="+mj-lt"/>
              <a:buAutoNum type="arabicPeriod" startAt="2"/>
            </a:pPr>
            <a:r>
              <a:rPr lang="en-US" dirty="0">
                <a:latin typeface="Source Sans Pro" panose="020B0503030403020204"/>
              </a:rPr>
              <a:t>Visual Analysis (more on this later)</a:t>
            </a:r>
          </a:p>
          <a:p>
            <a:pPr marL="342900" indent="-342900">
              <a:buFont typeface="+mj-lt"/>
              <a:buAutoNum type="arabicPeriod" startAt="2"/>
            </a:pPr>
            <a:r>
              <a:rPr lang="en-US" dirty="0">
                <a:latin typeface="Source Sans Pro" panose="020B0503030403020204"/>
              </a:rPr>
              <a:t>Refresh screen shot</a:t>
            </a:r>
          </a:p>
          <a:p>
            <a:pPr marL="342900" indent="-342900">
              <a:buFont typeface="+mj-lt"/>
              <a:buAutoNum type="arabicPeriod" startAt="2"/>
            </a:pPr>
            <a:r>
              <a:rPr lang="en-US" dirty="0">
                <a:latin typeface="Source Sans Pro" panose="020B0503030403020204"/>
              </a:rPr>
              <a:t>Zoom Out Image</a:t>
            </a:r>
          </a:p>
          <a:p>
            <a:pPr marL="342900" indent="-342900">
              <a:buFont typeface="+mj-lt"/>
              <a:buAutoNum type="arabicPeriod" startAt="2"/>
            </a:pPr>
            <a:r>
              <a:rPr lang="en-US" dirty="0">
                <a:latin typeface="Source Sans Pro" panose="020B0503030403020204"/>
              </a:rPr>
              <a:t>Fit Image</a:t>
            </a:r>
          </a:p>
          <a:p>
            <a:pPr marL="342900" indent="-342900">
              <a:buFont typeface="+mj-lt"/>
              <a:buAutoNum type="arabicPeriod" startAt="2"/>
            </a:pPr>
            <a:r>
              <a:rPr lang="en-US" dirty="0">
                <a:latin typeface="Source Sans Pro" panose="020B0503030403020204"/>
              </a:rPr>
              <a:t>Zoom In Image</a:t>
            </a:r>
          </a:p>
        </p:txBody>
      </p:sp>
      <p:sp>
        <p:nvSpPr>
          <p:cNvPr id="14" name="Rounded Rectangle 13"/>
          <p:cNvSpPr/>
          <p:nvPr/>
        </p:nvSpPr>
        <p:spPr>
          <a:xfrm>
            <a:off x="6685659" y="5317240"/>
            <a:ext cx="166256" cy="15045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a:off x="7631030" y="5325177"/>
            <a:ext cx="166256" cy="15045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p:nvSpPr>
        <p:spPr>
          <a:xfrm>
            <a:off x="7633440" y="3599692"/>
            <a:ext cx="166256" cy="15045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p:cNvSpPr/>
          <p:nvPr/>
        </p:nvSpPr>
        <p:spPr>
          <a:xfrm>
            <a:off x="6697534" y="3599692"/>
            <a:ext cx="166256" cy="15045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48156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 Analysis - Results</a:t>
            </a:r>
          </a:p>
        </p:txBody>
      </p:sp>
      <p:sp>
        <p:nvSpPr>
          <p:cNvPr id="3" name="Content Placeholder 2"/>
          <p:cNvSpPr>
            <a:spLocks noGrp="1"/>
          </p:cNvSpPr>
          <p:nvPr>
            <p:ph idx="1"/>
          </p:nvPr>
        </p:nvSpPr>
        <p:spPr>
          <a:xfrm>
            <a:off x="4618464" y="1281306"/>
            <a:ext cx="6735336" cy="4660900"/>
          </a:xfrm>
        </p:spPr>
        <p:txBody>
          <a:bodyPr/>
          <a:lstStyle/>
          <a:p>
            <a:pPr marL="0" indent="0">
              <a:buNone/>
            </a:pPr>
            <a:endParaRPr lang="en-US" b="1" dirty="0"/>
          </a:p>
          <a:p>
            <a:pPr marL="0" indent="0">
              <a:buNone/>
            </a:pPr>
            <a:endParaRPr lang="en-US" dirty="0"/>
          </a:p>
          <a:p>
            <a:pPr marL="0" indent="0">
              <a:buNone/>
            </a:pPr>
            <a:endParaRPr lang="en-US" dirty="0"/>
          </a:p>
          <a:p>
            <a:endParaRPr lang="en-US" altLang="en-US" dirty="0">
              <a:latin typeface="Source Sans Pro"/>
              <a:ea typeface="Source Sans Pro"/>
              <a:cs typeface="Source Sans Pro"/>
            </a:endParaRPr>
          </a:p>
          <a:p>
            <a:endParaRPr lang="en-US" altLang="en-US" dirty="0">
              <a:latin typeface="Source Sans Pro"/>
              <a:ea typeface="Source Sans Pro"/>
              <a:cs typeface="Source Sans Pro"/>
            </a:endParaRPr>
          </a:p>
          <a:p>
            <a:endParaRPr lang="en-US" dirty="0"/>
          </a:p>
        </p:txBody>
      </p:sp>
      <p:sp>
        <p:nvSpPr>
          <p:cNvPr id="4" name="Date Placeholder 3"/>
          <p:cNvSpPr>
            <a:spLocks noGrp="1"/>
          </p:cNvSpPr>
          <p:nvPr>
            <p:ph type="dt" sz="half" idx="10"/>
          </p:nvPr>
        </p:nvSpPr>
        <p:spPr/>
        <p:txBody>
          <a:bodyPr/>
          <a:lstStyle/>
          <a:p>
            <a:pPr>
              <a:defRPr/>
            </a:pPr>
            <a:fld id="{6CDF96D3-061B-4864-901C-DE2660FA7641}" type="datetime1">
              <a:rPr lang="en-US" smtClean="0"/>
              <a:pPr>
                <a:defRPr/>
              </a:pPr>
              <a:t>8/17/2018</a:t>
            </a:fld>
            <a:endParaRPr lang="en-US" dirty="0"/>
          </a:p>
        </p:txBody>
      </p:sp>
      <p:sp>
        <p:nvSpPr>
          <p:cNvPr id="5" name="Slide Number Placeholder 4"/>
          <p:cNvSpPr>
            <a:spLocks noGrp="1"/>
          </p:cNvSpPr>
          <p:nvPr>
            <p:ph type="sldNum" sz="quarter" idx="11"/>
          </p:nvPr>
        </p:nvSpPr>
        <p:spPr/>
        <p:txBody>
          <a:bodyPr/>
          <a:lstStyle/>
          <a:p>
            <a:pPr>
              <a:defRPr/>
            </a:pPr>
            <a:fld id="{91F25790-A9A0-4505-8379-727DD0220737}" type="slidenum">
              <a:rPr lang="en-US" smtClean="0"/>
              <a:pPr>
                <a:defRPr/>
              </a:pPr>
              <a:t>14</a:t>
            </a:fld>
            <a:endParaRPr lang="en-US" dirty="0"/>
          </a:p>
        </p:txBody>
      </p:sp>
      <p:sp>
        <p:nvSpPr>
          <p:cNvPr id="6" name="Footer Placeholder 5"/>
          <p:cNvSpPr>
            <a:spLocks noGrp="1"/>
          </p:cNvSpPr>
          <p:nvPr>
            <p:ph type="ftr" sz="quarter" idx="12"/>
          </p:nvPr>
        </p:nvSpPr>
        <p:spPr/>
        <p:txBody>
          <a:bodyPr/>
          <a:lstStyle/>
          <a:p>
            <a:pPr>
              <a:defRPr/>
            </a:pPr>
            <a:r>
              <a:rPr lang="en-US" dirty="0"/>
              <a:t>© 2015, Perfecto Mobile Ltd.  All Rights Reserved.  </a:t>
            </a:r>
          </a:p>
        </p:txBody>
      </p:sp>
      <p:pic>
        <p:nvPicPr>
          <p:cNvPr id="7" name="Picture 6"/>
          <p:cNvPicPr>
            <a:picLocks noChangeAspect="1"/>
          </p:cNvPicPr>
          <p:nvPr/>
        </p:nvPicPr>
        <p:blipFill>
          <a:blip r:embed="rId3"/>
          <a:stretch>
            <a:fillRect/>
          </a:stretch>
        </p:blipFill>
        <p:spPr>
          <a:xfrm>
            <a:off x="6599977" y="852488"/>
            <a:ext cx="5429689" cy="5538594"/>
          </a:xfrm>
          <a:prstGeom prst="rect">
            <a:avLst/>
          </a:prstGeom>
        </p:spPr>
      </p:pic>
      <p:sp>
        <p:nvSpPr>
          <p:cNvPr id="26" name="Rounded Rectangle 25"/>
          <p:cNvSpPr/>
          <p:nvPr/>
        </p:nvSpPr>
        <p:spPr>
          <a:xfrm>
            <a:off x="8610601" y="3426486"/>
            <a:ext cx="2020232" cy="2776263"/>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8620209" y="5554032"/>
            <a:ext cx="2010623" cy="535973"/>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57199" y="852488"/>
            <a:ext cx="6142777" cy="5847755"/>
          </a:xfrm>
          <a:prstGeom prst="rect">
            <a:avLst/>
          </a:prstGeom>
          <a:noFill/>
        </p:spPr>
        <p:txBody>
          <a:bodyPr wrap="square" rtlCol="0">
            <a:spAutoFit/>
          </a:bodyPr>
          <a:lstStyle/>
          <a:p>
            <a:r>
              <a:rPr lang="en-US" sz="1700" dirty="0">
                <a:latin typeface="Source Sans Pro" panose="020B0503030403020204"/>
              </a:rPr>
              <a:t>The Expected Image window allows you to load a screen shot from the repository or use the screen shot from the Haystack window to perform the analysis.</a:t>
            </a:r>
          </a:p>
          <a:p>
            <a:endParaRPr lang="en-US" sz="1700" dirty="0">
              <a:latin typeface="Source Sans Pro" panose="020B0503030403020204"/>
            </a:endParaRPr>
          </a:p>
          <a:p>
            <a:r>
              <a:rPr lang="en-US" sz="1700" dirty="0">
                <a:latin typeface="Source Sans Pro" panose="020B0503030403020204"/>
              </a:rPr>
              <a:t>The available commands to use here are</a:t>
            </a:r>
          </a:p>
          <a:p>
            <a:pPr marL="342900" indent="-342900">
              <a:buFont typeface="+mj-lt"/>
              <a:buAutoNum type="arabicPeriod"/>
            </a:pPr>
            <a:r>
              <a:rPr lang="en-US" sz="1700" dirty="0">
                <a:latin typeface="Source Sans Pro" panose="020B0503030403020204"/>
              </a:rPr>
              <a:t>You can use the corners of the image to adjust the haystack.</a:t>
            </a:r>
          </a:p>
          <a:p>
            <a:endParaRPr lang="en-US" sz="1700" dirty="0">
              <a:latin typeface="Source Sans Pro" panose="020B0503030403020204"/>
            </a:endParaRPr>
          </a:p>
          <a:p>
            <a:r>
              <a:rPr lang="en-US" sz="1700" dirty="0">
                <a:latin typeface="Source Sans Pro" panose="020B0503030403020204"/>
              </a:rPr>
              <a:t>Overview of the icons</a:t>
            </a:r>
          </a:p>
          <a:p>
            <a:pPr marL="342900" indent="-342900">
              <a:buFont typeface="+mj-lt"/>
              <a:buAutoNum type="arabicPeriod" startAt="2"/>
            </a:pPr>
            <a:r>
              <a:rPr lang="en-US" sz="1700" dirty="0">
                <a:latin typeface="Source Sans Pro" panose="020B0503030403020204"/>
              </a:rPr>
              <a:t>Use the Haystack screenshot</a:t>
            </a:r>
          </a:p>
          <a:p>
            <a:pPr marL="342900" indent="-342900">
              <a:buFont typeface="+mj-lt"/>
              <a:buAutoNum type="arabicPeriod" startAt="2"/>
            </a:pPr>
            <a:r>
              <a:rPr lang="en-US" sz="1700" dirty="0">
                <a:latin typeface="Source Sans Pro" panose="020B0503030403020204"/>
              </a:rPr>
              <a:t>Load an image from the repository</a:t>
            </a:r>
          </a:p>
          <a:p>
            <a:pPr marL="342900" indent="-342900">
              <a:buFont typeface="+mj-lt"/>
              <a:buAutoNum type="arabicPeriod" startAt="2"/>
            </a:pPr>
            <a:r>
              <a:rPr lang="en-US" sz="1700" dirty="0">
                <a:latin typeface="Source Sans Pro" panose="020B0503030403020204"/>
              </a:rPr>
              <a:t>Crop image</a:t>
            </a:r>
          </a:p>
          <a:p>
            <a:pPr marL="342900" indent="-342900">
              <a:buFont typeface="+mj-lt"/>
              <a:buAutoNum type="arabicPeriod" startAt="2"/>
            </a:pPr>
            <a:r>
              <a:rPr lang="en-US" sz="1700" dirty="0">
                <a:latin typeface="Source Sans Pro" panose="020B0503030403020204"/>
              </a:rPr>
              <a:t>Save the screenshot back to the repository</a:t>
            </a:r>
          </a:p>
          <a:p>
            <a:pPr marL="342900" indent="-342900">
              <a:buFont typeface="+mj-lt"/>
              <a:buAutoNum type="arabicPeriod" startAt="2"/>
            </a:pPr>
            <a:r>
              <a:rPr lang="en-US" sz="1700" dirty="0">
                <a:latin typeface="Source Sans Pro" panose="020B0503030403020204"/>
              </a:rPr>
              <a:t>Zoom Out Image</a:t>
            </a:r>
          </a:p>
          <a:p>
            <a:pPr marL="342900" indent="-342900">
              <a:buFont typeface="+mj-lt"/>
              <a:buAutoNum type="arabicPeriod" startAt="2"/>
            </a:pPr>
            <a:r>
              <a:rPr lang="en-US" sz="1700" dirty="0">
                <a:latin typeface="Source Sans Pro" panose="020B0503030403020204"/>
              </a:rPr>
              <a:t>Fit Image</a:t>
            </a:r>
          </a:p>
          <a:p>
            <a:pPr marL="342900" indent="-342900">
              <a:buFont typeface="+mj-lt"/>
              <a:buAutoNum type="arabicPeriod" startAt="2"/>
            </a:pPr>
            <a:r>
              <a:rPr lang="en-US" sz="1700" dirty="0">
                <a:latin typeface="Source Sans Pro" panose="020B0503030403020204"/>
              </a:rPr>
              <a:t>Zoom In Image</a:t>
            </a:r>
          </a:p>
          <a:p>
            <a:pPr marL="342900" indent="-342900">
              <a:buFont typeface="+mj-lt"/>
              <a:buAutoNum type="arabicPeriod" startAt="2"/>
            </a:pPr>
            <a:r>
              <a:rPr lang="en-US" sz="1700" dirty="0">
                <a:latin typeface="Source Sans Pro" panose="020B0503030403020204"/>
              </a:rPr>
              <a:t>Try</a:t>
            </a:r>
          </a:p>
          <a:p>
            <a:pPr marL="798513" lvl="1" indent="-342900">
              <a:buFont typeface="Arial" panose="020B0604020202020204" pitchFamily="34" charset="0"/>
              <a:buChar char="•"/>
            </a:pPr>
            <a:r>
              <a:rPr lang="en-US" sz="1700" dirty="0">
                <a:latin typeface="Source Sans Pro" panose="020B0503030403020204"/>
              </a:rPr>
              <a:t>Attempts the analysis of the image against the screen shot.  The percentage represents the matching success rate and the checkmark or X next to it would represent pass or fail based on the threshold indicated within the parameters.</a:t>
            </a:r>
          </a:p>
        </p:txBody>
      </p:sp>
      <p:sp>
        <p:nvSpPr>
          <p:cNvPr id="15" name="Rounded Rectangle 14"/>
          <p:cNvSpPr/>
          <p:nvPr/>
        </p:nvSpPr>
        <p:spPr>
          <a:xfrm>
            <a:off x="8655834" y="5401325"/>
            <a:ext cx="166256" cy="15045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p:nvSpPr>
        <p:spPr>
          <a:xfrm>
            <a:off x="10236381" y="5400675"/>
            <a:ext cx="166256" cy="15045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p:cNvSpPr/>
          <p:nvPr/>
        </p:nvSpPr>
        <p:spPr>
          <a:xfrm>
            <a:off x="8655834" y="3598035"/>
            <a:ext cx="166256" cy="15045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p:nvSpPr>
        <p:spPr>
          <a:xfrm>
            <a:off x="10248256" y="3607005"/>
            <a:ext cx="166256" cy="15045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4841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6709986" y="894981"/>
            <a:ext cx="4492903" cy="5605988"/>
          </a:xfrm>
          <a:prstGeom prst="rect">
            <a:avLst/>
          </a:prstGeom>
        </p:spPr>
      </p:pic>
      <p:sp>
        <p:nvSpPr>
          <p:cNvPr id="2" name="Title 1"/>
          <p:cNvSpPr>
            <a:spLocks noGrp="1"/>
          </p:cNvSpPr>
          <p:nvPr>
            <p:ph type="title"/>
          </p:nvPr>
        </p:nvSpPr>
        <p:spPr/>
        <p:txBody>
          <a:bodyPr/>
          <a:lstStyle/>
          <a:p>
            <a:r>
              <a:rPr lang="en-US" dirty="0"/>
              <a:t>Best Practice</a:t>
            </a:r>
          </a:p>
        </p:txBody>
      </p:sp>
      <p:sp>
        <p:nvSpPr>
          <p:cNvPr id="3" name="Content Placeholder 2"/>
          <p:cNvSpPr>
            <a:spLocks noGrp="1"/>
          </p:cNvSpPr>
          <p:nvPr>
            <p:ph idx="1"/>
          </p:nvPr>
        </p:nvSpPr>
        <p:spPr>
          <a:xfrm>
            <a:off x="4618464" y="1281306"/>
            <a:ext cx="6735336" cy="4660900"/>
          </a:xfrm>
        </p:spPr>
        <p:txBody>
          <a:bodyPr/>
          <a:lstStyle/>
          <a:p>
            <a:pPr marL="0" indent="0">
              <a:buNone/>
            </a:pPr>
            <a:endParaRPr lang="en-US" b="1" dirty="0"/>
          </a:p>
          <a:p>
            <a:pPr marL="0" indent="0">
              <a:buNone/>
            </a:pPr>
            <a:endParaRPr lang="en-US" dirty="0"/>
          </a:p>
          <a:p>
            <a:pPr marL="0" indent="0">
              <a:buNone/>
            </a:pPr>
            <a:endParaRPr lang="en-US" dirty="0"/>
          </a:p>
          <a:p>
            <a:endParaRPr lang="en-US" altLang="en-US" dirty="0">
              <a:latin typeface="Source Sans Pro"/>
              <a:ea typeface="Source Sans Pro"/>
              <a:cs typeface="Source Sans Pro"/>
            </a:endParaRPr>
          </a:p>
          <a:p>
            <a:endParaRPr lang="en-US" altLang="en-US" dirty="0">
              <a:latin typeface="Source Sans Pro"/>
              <a:ea typeface="Source Sans Pro"/>
              <a:cs typeface="Source Sans Pro"/>
            </a:endParaRPr>
          </a:p>
          <a:p>
            <a:endParaRPr lang="en-US" dirty="0"/>
          </a:p>
        </p:txBody>
      </p:sp>
      <p:sp>
        <p:nvSpPr>
          <p:cNvPr id="4" name="Date Placeholder 3"/>
          <p:cNvSpPr>
            <a:spLocks noGrp="1"/>
          </p:cNvSpPr>
          <p:nvPr>
            <p:ph type="dt" sz="half" idx="10"/>
          </p:nvPr>
        </p:nvSpPr>
        <p:spPr/>
        <p:txBody>
          <a:bodyPr/>
          <a:lstStyle/>
          <a:p>
            <a:pPr>
              <a:defRPr/>
            </a:pPr>
            <a:fld id="{6CDF96D3-061B-4864-901C-DE2660FA7641}" type="datetime1">
              <a:rPr lang="en-US" smtClean="0"/>
              <a:pPr>
                <a:defRPr/>
              </a:pPr>
              <a:t>8/17/2018</a:t>
            </a:fld>
            <a:endParaRPr lang="en-US" dirty="0"/>
          </a:p>
        </p:txBody>
      </p:sp>
      <p:sp>
        <p:nvSpPr>
          <p:cNvPr id="5" name="Slide Number Placeholder 4"/>
          <p:cNvSpPr>
            <a:spLocks noGrp="1"/>
          </p:cNvSpPr>
          <p:nvPr>
            <p:ph type="sldNum" sz="quarter" idx="11"/>
          </p:nvPr>
        </p:nvSpPr>
        <p:spPr/>
        <p:txBody>
          <a:bodyPr/>
          <a:lstStyle/>
          <a:p>
            <a:pPr>
              <a:defRPr/>
            </a:pPr>
            <a:fld id="{91F25790-A9A0-4505-8379-727DD0220737}" type="slidenum">
              <a:rPr lang="en-US" smtClean="0"/>
              <a:pPr>
                <a:defRPr/>
              </a:pPr>
              <a:t>15</a:t>
            </a:fld>
            <a:endParaRPr lang="en-US" dirty="0"/>
          </a:p>
        </p:txBody>
      </p:sp>
      <p:sp>
        <p:nvSpPr>
          <p:cNvPr id="6" name="Footer Placeholder 5"/>
          <p:cNvSpPr>
            <a:spLocks noGrp="1"/>
          </p:cNvSpPr>
          <p:nvPr>
            <p:ph type="ftr" sz="quarter" idx="12"/>
          </p:nvPr>
        </p:nvSpPr>
        <p:spPr/>
        <p:txBody>
          <a:bodyPr/>
          <a:lstStyle/>
          <a:p>
            <a:pPr>
              <a:defRPr/>
            </a:pPr>
            <a:r>
              <a:rPr lang="en-US" dirty="0"/>
              <a:t>© 2015, Perfecto Mobile Ltd.  All Rights Reserved.  </a:t>
            </a:r>
          </a:p>
        </p:txBody>
      </p:sp>
      <p:sp>
        <p:nvSpPr>
          <p:cNvPr id="26" name="Rounded Rectangle 25"/>
          <p:cNvSpPr/>
          <p:nvPr/>
        </p:nvSpPr>
        <p:spPr>
          <a:xfrm>
            <a:off x="8610601" y="3426486"/>
            <a:ext cx="2020232" cy="2776263"/>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9043393" y="5673731"/>
            <a:ext cx="228195" cy="189971"/>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57199" y="852488"/>
            <a:ext cx="6142777" cy="4247317"/>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Source Sans Pro" panose="020B0503030403020204"/>
              </a:rPr>
              <a:t>Screenshot - </a:t>
            </a:r>
            <a:r>
              <a:rPr lang="en-US" dirty="0">
                <a:latin typeface="Source Sans Pro" panose="020B0503030403020204"/>
              </a:rPr>
              <a:t>Always take the needle from the highest available resolution to get the sharpest image possible </a:t>
            </a:r>
          </a:p>
          <a:p>
            <a:pPr marL="285750" indent="-285750">
              <a:buFont typeface="Arial" panose="020B0604020202020204" pitchFamily="34" charset="0"/>
              <a:buChar char="•"/>
            </a:pPr>
            <a:r>
              <a:rPr lang="en-US" b="1" dirty="0">
                <a:latin typeface="Source Sans Pro" panose="020B0503030403020204"/>
              </a:rPr>
              <a:t>Crop - </a:t>
            </a:r>
            <a:r>
              <a:rPr lang="en-US" dirty="0">
                <a:latin typeface="Source Sans Pro" panose="020B0503030403020204"/>
              </a:rPr>
              <a:t>Always crop the needle down to the specific object you are searching in order to eliminate any additional noise when matching.</a:t>
            </a:r>
          </a:p>
          <a:p>
            <a:pPr marL="285750" indent="-285750">
              <a:buFont typeface="Arial" panose="020B0604020202020204" pitchFamily="34" charset="0"/>
              <a:buChar char="•"/>
            </a:pPr>
            <a:endParaRPr lang="en-US" dirty="0">
              <a:latin typeface="Source Sans Pro" panose="020B0503030403020204"/>
            </a:endParaRPr>
          </a:p>
          <a:p>
            <a:pPr marL="285750" indent="-285750">
              <a:buFont typeface="Arial" panose="020B0604020202020204" pitchFamily="34" charset="0"/>
              <a:buChar char="•"/>
            </a:pPr>
            <a:endParaRPr lang="en-US" dirty="0">
              <a:latin typeface="Source Sans Pro" panose="020B0503030403020204"/>
            </a:endParaRPr>
          </a:p>
          <a:p>
            <a:pPr marL="285750" indent="-285750">
              <a:buFont typeface="Arial" panose="020B0604020202020204" pitchFamily="34" charset="0"/>
              <a:buChar char="•"/>
            </a:pPr>
            <a:endParaRPr lang="en-US" dirty="0">
              <a:latin typeface="Source Sans Pro" panose="020B0503030403020204"/>
            </a:endParaRPr>
          </a:p>
          <a:p>
            <a:pPr marL="285750" indent="-285750">
              <a:buFont typeface="Arial" panose="020B0604020202020204" pitchFamily="34" charset="0"/>
              <a:buChar char="•"/>
            </a:pPr>
            <a:endParaRPr lang="en-US" dirty="0">
              <a:latin typeface="Source Sans Pro" panose="020B0503030403020204"/>
            </a:endParaRPr>
          </a:p>
          <a:p>
            <a:pPr marL="285750" indent="-285750">
              <a:buFont typeface="Arial" panose="020B0604020202020204" pitchFamily="34" charset="0"/>
              <a:buChar char="•"/>
            </a:pPr>
            <a:r>
              <a:rPr lang="en-US" b="1" dirty="0">
                <a:latin typeface="Source Sans Pro" panose="020B0503030403020204"/>
              </a:rPr>
              <a:t>Threshold</a:t>
            </a:r>
            <a:r>
              <a:rPr lang="en-US" dirty="0">
                <a:latin typeface="Source Sans Pro" panose="020B0503030403020204"/>
              </a:rPr>
              <a:t> is also available for Image and should also be set to the highest value possible.  Always try to achieve 80% or greater.  </a:t>
            </a:r>
          </a:p>
          <a:p>
            <a:pPr marL="741363" lvl="1" indent="-285750">
              <a:buFont typeface="Arial" panose="020B0604020202020204" pitchFamily="34" charset="0"/>
              <a:buChar char="•"/>
            </a:pPr>
            <a:r>
              <a:rPr lang="en-US" dirty="0">
                <a:latin typeface="Source Sans Pro" panose="020B0503030403020204"/>
              </a:rPr>
              <a:t>Remember to use </a:t>
            </a:r>
            <a:r>
              <a:rPr lang="en-US" b="1" dirty="0">
                <a:latin typeface="Source Sans Pro" panose="020B0503030403020204"/>
              </a:rPr>
              <a:t>Match Mode -</a:t>
            </a:r>
            <a:r>
              <a:rPr lang="en-US" dirty="0">
                <a:latin typeface="Source Sans Pro" panose="020B0503030403020204"/>
              </a:rPr>
              <a:t> </a:t>
            </a:r>
            <a:r>
              <a:rPr lang="en-US" b="1" dirty="0">
                <a:latin typeface="Source Sans Pro" panose="020B0503030403020204"/>
              </a:rPr>
              <a:t>Bounded Size </a:t>
            </a:r>
            <a:r>
              <a:rPr lang="en-US" dirty="0">
                <a:latin typeface="Source Sans Pro" panose="020B0503030403020204"/>
              </a:rPr>
              <a:t>and </a:t>
            </a:r>
            <a:r>
              <a:rPr lang="en-US" b="1" dirty="0">
                <a:latin typeface="Source Sans Pro" panose="020B0503030403020204"/>
              </a:rPr>
              <a:t>Image Bound </a:t>
            </a:r>
            <a:r>
              <a:rPr lang="en-US" dirty="0">
                <a:latin typeface="Source Sans Pro" panose="020B0503030403020204"/>
              </a:rPr>
              <a:t>parameters when moving from the source device of the screenshot to another.</a:t>
            </a:r>
          </a:p>
        </p:txBody>
      </p:sp>
      <p:sp>
        <p:nvSpPr>
          <p:cNvPr id="15" name="Rounded Rectangle 14"/>
          <p:cNvSpPr/>
          <p:nvPr/>
        </p:nvSpPr>
        <p:spPr>
          <a:xfrm>
            <a:off x="8655834" y="5401325"/>
            <a:ext cx="166256" cy="15045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p:nvSpPr>
        <p:spPr>
          <a:xfrm>
            <a:off x="10236381" y="5400675"/>
            <a:ext cx="166256" cy="15045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p:cNvSpPr/>
          <p:nvPr/>
        </p:nvSpPr>
        <p:spPr>
          <a:xfrm>
            <a:off x="8655834" y="3635106"/>
            <a:ext cx="166256" cy="15045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p:nvSpPr>
        <p:spPr>
          <a:xfrm>
            <a:off x="10248256" y="3619362"/>
            <a:ext cx="166256" cy="15045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4"/>
          <a:stretch>
            <a:fillRect/>
          </a:stretch>
        </p:blipFill>
        <p:spPr>
          <a:xfrm>
            <a:off x="1830619" y="2648047"/>
            <a:ext cx="574510" cy="605641"/>
          </a:xfrm>
          <a:prstGeom prst="rect">
            <a:avLst/>
          </a:prstGeom>
        </p:spPr>
      </p:pic>
      <p:pic>
        <p:nvPicPr>
          <p:cNvPr id="20" name="Picture 19"/>
          <p:cNvPicPr>
            <a:picLocks noChangeAspect="1"/>
          </p:cNvPicPr>
          <p:nvPr/>
        </p:nvPicPr>
        <p:blipFill>
          <a:blip r:embed="rId5"/>
          <a:stretch>
            <a:fillRect/>
          </a:stretch>
        </p:blipFill>
        <p:spPr>
          <a:xfrm>
            <a:off x="4496097" y="2648047"/>
            <a:ext cx="582044" cy="605641"/>
          </a:xfrm>
          <a:prstGeom prst="rect">
            <a:avLst/>
          </a:prstGeom>
        </p:spPr>
      </p:pic>
      <p:sp>
        <p:nvSpPr>
          <p:cNvPr id="21" name="TextBox 20"/>
          <p:cNvSpPr txBox="1"/>
          <p:nvPr/>
        </p:nvSpPr>
        <p:spPr>
          <a:xfrm>
            <a:off x="1542204" y="2320308"/>
            <a:ext cx="1151341" cy="400110"/>
          </a:xfrm>
          <a:prstGeom prst="rect">
            <a:avLst/>
          </a:prstGeom>
          <a:noFill/>
        </p:spPr>
        <p:txBody>
          <a:bodyPr wrap="none" rtlCol="0">
            <a:spAutoFit/>
          </a:bodyPr>
          <a:lstStyle/>
          <a:p>
            <a:r>
              <a:rPr lang="en-US" sz="2000" b="1" dirty="0">
                <a:solidFill>
                  <a:srgbClr val="FF0000"/>
                </a:solidFill>
              </a:rPr>
              <a:t>Bad Crop</a:t>
            </a:r>
          </a:p>
        </p:txBody>
      </p:sp>
      <p:sp>
        <p:nvSpPr>
          <p:cNvPr id="22" name="TextBox 21"/>
          <p:cNvSpPr txBox="1"/>
          <p:nvPr/>
        </p:nvSpPr>
        <p:spPr>
          <a:xfrm>
            <a:off x="4142524" y="2321689"/>
            <a:ext cx="1319657" cy="400110"/>
          </a:xfrm>
          <a:prstGeom prst="rect">
            <a:avLst/>
          </a:prstGeom>
          <a:noFill/>
        </p:spPr>
        <p:txBody>
          <a:bodyPr wrap="none" rtlCol="0">
            <a:spAutoFit/>
          </a:bodyPr>
          <a:lstStyle/>
          <a:p>
            <a:r>
              <a:rPr lang="en-US" sz="2000" b="1" dirty="0">
                <a:solidFill>
                  <a:srgbClr val="00B050"/>
                </a:solidFill>
              </a:rPr>
              <a:t>Good Crop</a:t>
            </a:r>
          </a:p>
        </p:txBody>
      </p:sp>
      <p:sp>
        <p:nvSpPr>
          <p:cNvPr id="23" name="Rounded Rectangle 22"/>
          <p:cNvSpPr/>
          <p:nvPr/>
        </p:nvSpPr>
        <p:spPr>
          <a:xfrm>
            <a:off x="8655834" y="5676080"/>
            <a:ext cx="228195" cy="189971"/>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3"/>
          <p:cNvSpPr/>
          <p:nvPr/>
        </p:nvSpPr>
        <p:spPr>
          <a:xfrm>
            <a:off x="6722343" y="1886674"/>
            <a:ext cx="4275171" cy="189971"/>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9659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Generic Parameters</a:t>
            </a:r>
          </a:p>
        </p:txBody>
      </p:sp>
      <p:sp>
        <p:nvSpPr>
          <p:cNvPr id="4" name="Date Placeholder 3"/>
          <p:cNvSpPr>
            <a:spLocks noGrp="1"/>
          </p:cNvSpPr>
          <p:nvPr>
            <p:ph type="dt" sz="half" idx="10"/>
          </p:nvPr>
        </p:nvSpPr>
        <p:spPr/>
        <p:txBody>
          <a:bodyPr/>
          <a:lstStyle/>
          <a:p>
            <a:pPr>
              <a:defRPr/>
            </a:pPr>
            <a:fld id="{6CDF96D3-061B-4864-901C-DE2660FA7641}" type="datetime1">
              <a:rPr lang="en-US" smtClean="0"/>
              <a:pPr>
                <a:defRPr/>
              </a:pPr>
              <a:t>8/17/2018</a:t>
            </a:fld>
            <a:endParaRPr lang="en-US" dirty="0"/>
          </a:p>
        </p:txBody>
      </p:sp>
      <p:sp>
        <p:nvSpPr>
          <p:cNvPr id="5" name="Slide Number Placeholder 4"/>
          <p:cNvSpPr>
            <a:spLocks noGrp="1"/>
          </p:cNvSpPr>
          <p:nvPr>
            <p:ph type="sldNum" sz="quarter" idx="11"/>
          </p:nvPr>
        </p:nvSpPr>
        <p:spPr/>
        <p:txBody>
          <a:bodyPr/>
          <a:lstStyle/>
          <a:p>
            <a:pPr>
              <a:defRPr/>
            </a:pPr>
            <a:fld id="{91F25790-A9A0-4505-8379-727DD0220737}" type="slidenum">
              <a:rPr lang="en-US" smtClean="0"/>
              <a:pPr>
                <a:defRPr/>
              </a:pPr>
              <a:t>16</a:t>
            </a:fld>
            <a:endParaRPr lang="en-US" dirty="0"/>
          </a:p>
        </p:txBody>
      </p:sp>
      <p:sp>
        <p:nvSpPr>
          <p:cNvPr id="6" name="Footer Placeholder 5"/>
          <p:cNvSpPr>
            <a:spLocks noGrp="1"/>
          </p:cNvSpPr>
          <p:nvPr>
            <p:ph type="ftr" sz="quarter" idx="12"/>
          </p:nvPr>
        </p:nvSpPr>
        <p:spPr/>
        <p:txBody>
          <a:bodyPr/>
          <a:lstStyle/>
          <a:p>
            <a:pPr>
              <a:defRPr/>
            </a:pPr>
            <a:r>
              <a:rPr lang="en-US" dirty="0"/>
              <a:t>© 2015, Perfecto Mobile Ltd.  All Rights Reserved.  </a:t>
            </a:r>
          </a:p>
        </p:txBody>
      </p:sp>
      <p:sp>
        <p:nvSpPr>
          <p:cNvPr id="8" name="TextBox 7"/>
          <p:cNvSpPr txBox="1"/>
          <p:nvPr/>
        </p:nvSpPr>
        <p:spPr>
          <a:xfrm>
            <a:off x="457201" y="854668"/>
            <a:ext cx="11109366" cy="4401205"/>
          </a:xfrm>
          <a:prstGeom prst="rect">
            <a:avLst/>
          </a:prstGeom>
          <a:noFill/>
        </p:spPr>
        <p:txBody>
          <a:bodyPr wrap="square" rtlCol="0">
            <a:spAutoFit/>
          </a:bodyPr>
          <a:lstStyle/>
          <a:p>
            <a:r>
              <a:rPr lang="en-US" sz="2000" b="1" dirty="0">
                <a:latin typeface="Source Sans Pro" panose="020B0503030403020204"/>
                <a:ea typeface="Source Sans Pro" panose="020B0503030403020204" pitchFamily="34" charset="0"/>
              </a:rPr>
              <a:t>Timeouts (Best Practice)</a:t>
            </a:r>
          </a:p>
          <a:p>
            <a:pPr marL="741363" lvl="1" indent="-285750">
              <a:buFont typeface="Arial" panose="020B0604020202020204" pitchFamily="34" charset="0"/>
              <a:buChar char="•"/>
            </a:pPr>
            <a:r>
              <a:rPr lang="en-US" dirty="0">
                <a:latin typeface="Source Sans Pro" panose="020B0503030403020204"/>
              </a:rPr>
              <a:t>Every command you use should have a value set for the Timeout parameter unless you are using </a:t>
            </a:r>
            <a:r>
              <a:rPr lang="en-US" b="1" dirty="0">
                <a:latin typeface="Source Sans Pro" panose="020B0503030403020204"/>
              </a:rPr>
              <a:t>Scroll and Search</a:t>
            </a:r>
            <a:r>
              <a:rPr lang="en-US" dirty="0">
                <a:latin typeface="Source Sans Pro" panose="020B0503030403020204"/>
              </a:rPr>
              <a:t>.   </a:t>
            </a:r>
          </a:p>
          <a:p>
            <a:pPr marL="741363" lvl="1" indent="-285750">
              <a:buFont typeface="Arial" panose="020B0604020202020204" pitchFamily="34" charset="0"/>
              <a:buChar char="•"/>
            </a:pPr>
            <a:r>
              <a:rPr lang="en-US" dirty="0">
                <a:latin typeface="Source Sans Pro" panose="020B0503030403020204"/>
              </a:rPr>
              <a:t>This will ensure your command doesn’t fail in the event the object hasn’t fully loaded yet.</a:t>
            </a:r>
          </a:p>
          <a:p>
            <a:pPr marL="741363" lvl="1" indent="-285750">
              <a:buFont typeface="Arial" panose="020B0604020202020204" pitchFamily="34" charset="0"/>
              <a:buChar char="•"/>
            </a:pPr>
            <a:r>
              <a:rPr lang="en-US" dirty="0">
                <a:latin typeface="Source Sans Pro" panose="020B0503030403020204"/>
              </a:rPr>
              <a:t>If the command succeeds before the timeout it will return and your execution will resume at that point.  If the command isn’t successful the execution will halt until the timeout expires and then an exception will be thrown.</a:t>
            </a:r>
            <a:endParaRPr lang="en-US" b="1" dirty="0">
              <a:latin typeface="Source Sans Pro" panose="020B0503030403020204"/>
              <a:ea typeface="Source Sans Pro" panose="020B0503030403020204" pitchFamily="34" charset="0"/>
            </a:endParaRPr>
          </a:p>
          <a:p>
            <a:endParaRPr lang="en-US" sz="2000" b="1" dirty="0">
              <a:latin typeface="Source Sans Pro" panose="020B0503030403020204"/>
              <a:ea typeface="Source Sans Pro" panose="020B0503030403020204" pitchFamily="34" charset="0"/>
            </a:endParaRPr>
          </a:p>
          <a:p>
            <a:r>
              <a:rPr lang="en-US" sz="2000" b="1" dirty="0">
                <a:latin typeface="Source Sans Pro" panose="020B0503030403020204"/>
                <a:ea typeface="Source Sans Pro" panose="020B0503030403020204" pitchFamily="34" charset="0"/>
              </a:rPr>
              <a:t>Index</a:t>
            </a:r>
          </a:p>
          <a:p>
            <a:pPr marL="798513" lvl="1" indent="-342900">
              <a:buFont typeface="Arial" panose="020B0604020202020204" pitchFamily="34" charset="0"/>
              <a:buChar char="•"/>
            </a:pPr>
            <a:r>
              <a:rPr lang="en-US" dirty="0">
                <a:latin typeface="Source Sans Pro" panose="020B0503030403020204"/>
                <a:ea typeface="Source Sans Pro" panose="020B0503030403020204" pitchFamily="34" charset="0"/>
              </a:rPr>
              <a:t>When multiple elements are found you can target individual objects by defining the numeric index.</a:t>
            </a:r>
          </a:p>
          <a:p>
            <a:endParaRPr lang="en-US" sz="2000" b="1" dirty="0">
              <a:latin typeface="Source Sans Pro" panose="020B0503030403020204"/>
              <a:ea typeface="Source Sans Pro" panose="020B0503030403020204" pitchFamily="34" charset="0"/>
            </a:endParaRPr>
          </a:p>
          <a:p>
            <a:r>
              <a:rPr lang="en-US" sz="2000" b="1" dirty="0">
                <a:latin typeface="Source Sans Pro" panose="020B0503030403020204"/>
                <a:ea typeface="Source Sans Pro" panose="020B0503030403020204" pitchFamily="34" charset="0"/>
              </a:rPr>
              <a:t>Haystack – top/height/left/width</a:t>
            </a:r>
          </a:p>
          <a:p>
            <a:pPr marL="798513" lvl="1" indent="-342900">
              <a:buFont typeface="Arial" panose="020B0604020202020204" pitchFamily="34" charset="0"/>
              <a:buChar char="•"/>
            </a:pPr>
            <a:r>
              <a:rPr lang="en-US" dirty="0">
                <a:latin typeface="Source Sans Pro" panose="020B0503030403020204"/>
                <a:ea typeface="Source Sans Pro" panose="020B0503030403020204" pitchFamily="34" charset="0"/>
              </a:rPr>
              <a:t>Set the haystack values (in pixels or percent values) to isolate analysis to that portion of the screen.  If you use the Haystack windows drag icons on the corners, these parameters will be set for you automatically.</a:t>
            </a:r>
          </a:p>
        </p:txBody>
      </p:sp>
    </p:spTree>
    <p:extLst>
      <p:ext uri="{BB962C8B-B14F-4D97-AF65-F5344CB8AC3E}">
        <p14:creationId xmlns:p14="http://schemas.microsoft.com/office/powerpoint/2010/main" val="4272371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5740400" cy="793750"/>
          </a:xfrm>
        </p:spPr>
        <p:txBody>
          <a:bodyPr/>
          <a:lstStyle/>
          <a:p>
            <a:r>
              <a:rPr lang="en-US" dirty="0"/>
              <a:t>Command Specific Parameters</a:t>
            </a:r>
          </a:p>
        </p:txBody>
      </p:sp>
      <p:sp>
        <p:nvSpPr>
          <p:cNvPr id="4" name="Date Placeholder 3"/>
          <p:cNvSpPr>
            <a:spLocks noGrp="1"/>
          </p:cNvSpPr>
          <p:nvPr>
            <p:ph type="dt" sz="half" idx="10"/>
          </p:nvPr>
        </p:nvSpPr>
        <p:spPr/>
        <p:txBody>
          <a:bodyPr/>
          <a:lstStyle/>
          <a:p>
            <a:pPr>
              <a:defRPr/>
            </a:pPr>
            <a:fld id="{6CDF96D3-061B-4864-901C-DE2660FA7641}" type="datetime1">
              <a:rPr lang="en-US" smtClean="0"/>
              <a:pPr>
                <a:defRPr/>
              </a:pPr>
              <a:t>8/17/2018</a:t>
            </a:fld>
            <a:endParaRPr lang="en-US" dirty="0"/>
          </a:p>
        </p:txBody>
      </p:sp>
      <p:sp>
        <p:nvSpPr>
          <p:cNvPr id="5" name="Slide Number Placeholder 4"/>
          <p:cNvSpPr>
            <a:spLocks noGrp="1"/>
          </p:cNvSpPr>
          <p:nvPr>
            <p:ph type="sldNum" sz="quarter" idx="11"/>
          </p:nvPr>
        </p:nvSpPr>
        <p:spPr/>
        <p:txBody>
          <a:bodyPr/>
          <a:lstStyle/>
          <a:p>
            <a:pPr>
              <a:defRPr/>
            </a:pPr>
            <a:fld id="{91F25790-A9A0-4505-8379-727DD0220737}" type="slidenum">
              <a:rPr lang="en-US" smtClean="0"/>
              <a:pPr>
                <a:defRPr/>
              </a:pPr>
              <a:t>17</a:t>
            </a:fld>
            <a:endParaRPr lang="en-US" dirty="0"/>
          </a:p>
        </p:txBody>
      </p:sp>
      <p:sp>
        <p:nvSpPr>
          <p:cNvPr id="6" name="Footer Placeholder 5"/>
          <p:cNvSpPr>
            <a:spLocks noGrp="1"/>
          </p:cNvSpPr>
          <p:nvPr>
            <p:ph type="ftr" sz="quarter" idx="12"/>
          </p:nvPr>
        </p:nvSpPr>
        <p:spPr/>
        <p:txBody>
          <a:bodyPr/>
          <a:lstStyle/>
          <a:p>
            <a:pPr>
              <a:defRPr/>
            </a:pPr>
            <a:r>
              <a:rPr lang="en-US" dirty="0"/>
              <a:t>© 2015, Perfecto Mobile Ltd.  All Rights Reserved.  </a:t>
            </a:r>
          </a:p>
        </p:txBody>
      </p:sp>
      <p:sp>
        <p:nvSpPr>
          <p:cNvPr id="10" name="Rectangle 9"/>
          <p:cNvSpPr/>
          <p:nvPr/>
        </p:nvSpPr>
        <p:spPr>
          <a:xfrm>
            <a:off x="457199" y="852488"/>
            <a:ext cx="11548753" cy="5724644"/>
          </a:xfrm>
          <a:prstGeom prst="rect">
            <a:avLst/>
          </a:prstGeom>
        </p:spPr>
        <p:txBody>
          <a:bodyPr wrap="square">
            <a:spAutoFit/>
          </a:bodyPr>
          <a:lstStyle/>
          <a:p>
            <a:r>
              <a:rPr lang="en-US" sz="2000" i="1" dirty="0">
                <a:latin typeface="Source Sans Pro" panose="020B0503030403020204" pitchFamily="34" charset="0"/>
                <a:ea typeface="Source Sans Pro" panose="020B0503030403020204" pitchFamily="34" charset="0"/>
              </a:rPr>
              <a:t>Checkpoints</a:t>
            </a:r>
          </a:p>
          <a:p>
            <a:pPr marL="798513" lvl="1" indent="-342900">
              <a:buFont typeface="Arial" panose="020B0604020202020204" pitchFamily="34" charset="0"/>
              <a:buChar char="•"/>
            </a:pPr>
            <a:r>
              <a:rPr lang="en-US" b="1" dirty="0">
                <a:latin typeface="Source Sans Pro" panose="020B0503030403020204" pitchFamily="34" charset="0"/>
                <a:ea typeface="Source Sans Pro" panose="020B0503030403020204" pitchFamily="34" charset="0"/>
              </a:rPr>
              <a:t>Expected result</a:t>
            </a:r>
          </a:p>
          <a:p>
            <a:pPr marL="1255713" lvl="2" indent="-342900">
              <a:buFont typeface="Arial" panose="020B0604020202020204" pitchFamily="34" charset="0"/>
              <a:buChar char="•"/>
            </a:pPr>
            <a:r>
              <a:rPr lang="en-US" sz="1600" dirty="0">
                <a:latin typeface="Source Sans Pro" panose="020B0503030403020204" pitchFamily="34" charset="0"/>
                <a:ea typeface="Source Sans Pro" panose="020B0503030403020204" pitchFamily="34" charset="0"/>
              </a:rPr>
              <a:t>Set to Pass or Fail based on if your checkpoint is a negative or positive checkpoint.</a:t>
            </a:r>
          </a:p>
          <a:p>
            <a:r>
              <a:rPr lang="en-US" sz="2000" i="1" dirty="0">
                <a:latin typeface="Source Sans Pro" panose="020B0503030403020204" pitchFamily="34" charset="0"/>
                <a:ea typeface="Source Sans Pro" panose="020B0503030403020204" pitchFamily="34" charset="0"/>
              </a:rPr>
              <a:t>Button and Select</a:t>
            </a:r>
          </a:p>
          <a:p>
            <a:pPr marL="798513" lvl="1" indent="-342900">
              <a:buFont typeface="Arial" panose="020B0604020202020204" pitchFamily="34" charset="0"/>
              <a:buChar char="•"/>
            </a:pPr>
            <a:r>
              <a:rPr lang="en-US" b="1" dirty="0">
                <a:latin typeface="Source Sans Pro" panose="020B0503030403020204" pitchFamily="34" charset="0"/>
                <a:ea typeface="Source Sans Pro" panose="020B0503030403020204" pitchFamily="34" charset="0"/>
              </a:rPr>
              <a:t>Operation</a:t>
            </a:r>
          </a:p>
          <a:p>
            <a:pPr marL="1255713" lvl="2" indent="-342900">
              <a:buFont typeface="Arial" panose="020B0604020202020204" pitchFamily="34" charset="0"/>
              <a:buChar char="•"/>
            </a:pPr>
            <a:r>
              <a:rPr lang="en-US" sz="1600" dirty="0">
                <a:latin typeface="Source Sans Pro" panose="020B0503030403020204" pitchFamily="34" charset="0"/>
                <a:ea typeface="Source Sans Pro" panose="020B0503030403020204" pitchFamily="34" charset="0"/>
              </a:rPr>
              <a:t>You can set to single tap, double tap, or long tap.</a:t>
            </a:r>
          </a:p>
          <a:p>
            <a:pPr marL="798513" lvl="1" indent="-342900">
              <a:buFont typeface="Arial" panose="020B0604020202020204" pitchFamily="34" charset="0"/>
              <a:buChar char="•"/>
            </a:pPr>
            <a:r>
              <a:rPr lang="en-US" b="1" dirty="0">
                <a:latin typeface="Source Sans Pro" panose="020B0503030403020204" pitchFamily="34" charset="0"/>
                <a:ea typeface="Source Sans Pro" panose="020B0503030403020204" pitchFamily="34" charset="0"/>
              </a:rPr>
              <a:t>Repeat</a:t>
            </a:r>
          </a:p>
          <a:p>
            <a:pPr marL="1255713" lvl="2" indent="-342900">
              <a:buFont typeface="Arial" panose="020B0604020202020204" pitchFamily="34" charset="0"/>
              <a:buChar char="•"/>
            </a:pPr>
            <a:r>
              <a:rPr lang="en-US" sz="1600" dirty="0">
                <a:latin typeface="Source Sans Pro" panose="020B0503030403020204" pitchFamily="34" charset="0"/>
                <a:ea typeface="Source Sans Pro" panose="020B0503030403020204" pitchFamily="34" charset="0"/>
              </a:rPr>
              <a:t>You can indicate how many times to perform the Operation</a:t>
            </a:r>
            <a:endParaRPr lang="en-US" sz="2000" dirty="0">
              <a:latin typeface="Source Sans Pro" panose="020B0503030403020204" pitchFamily="34" charset="0"/>
              <a:ea typeface="Source Sans Pro" panose="020B0503030403020204" pitchFamily="34" charset="0"/>
            </a:endParaRPr>
          </a:p>
          <a:p>
            <a:r>
              <a:rPr lang="en-US" sz="2000" b="1" u="sng" dirty="0">
                <a:latin typeface="Source Sans Pro" panose="020B0503030403020204" pitchFamily="34" charset="0"/>
                <a:ea typeface="Source Sans Pro" panose="020B0503030403020204" pitchFamily="34" charset="0"/>
              </a:rPr>
              <a:t>When you need to click an element surrounding your needle you can use the below parameters</a:t>
            </a:r>
          </a:p>
          <a:p>
            <a:pPr marL="798513" lvl="1" indent="-342900">
              <a:buFont typeface="Arial" panose="020B0604020202020204" pitchFamily="34" charset="0"/>
              <a:buChar char="•"/>
            </a:pPr>
            <a:r>
              <a:rPr lang="en-US" sz="2000" i="1" dirty="0">
                <a:latin typeface="Source Sans Pro" panose="020B0503030403020204" pitchFamily="34" charset="0"/>
                <a:ea typeface="Source Sans Pro" panose="020B0503030403020204" pitchFamily="34" charset="0"/>
              </a:rPr>
              <a:t>Button</a:t>
            </a:r>
          </a:p>
          <a:p>
            <a:pPr marL="1255713" lvl="2" indent="-342900">
              <a:buFont typeface="Arial" panose="020B0604020202020204" pitchFamily="34" charset="0"/>
              <a:buChar char="•"/>
            </a:pPr>
            <a:r>
              <a:rPr lang="en-US" b="1" dirty="0">
                <a:latin typeface="Source Sans Pro" panose="020B0503030403020204" pitchFamily="34" charset="0"/>
                <a:ea typeface="Source Sans Pro" panose="020B0503030403020204" pitchFamily="34" charset="0"/>
              </a:rPr>
              <a:t>Label Position</a:t>
            </a:r>
          </a:p>
          <a:p>
            <a:pPr marL="1712913" lvl="3" indent="-342900">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The direction of where the needle is in relation to where you want to click</a:t>
            </a:r>
          </a:p>
          <a:p>
            <a:pPr marL="1255713" lvl="2" indent="-342900">
              <a:buFont typeface="Arial" panose="020B0604020202020204" pitchFamily="34" charset="0"/>
              <a:buChar char="•"/>
            </a:pPr>
            <a:r>
              <a:rPr lang="en-US" b="1" dirty="0">
                <a:latin typeface="Source Sans Pro" panose="020B0503030403020204" pitchFamily="34" charset="0"/>
                <a:ea typeface="Source Sans Pro" panose="020B0503030403020204" pitchFamily="34" charset="0"/>
              </a:rPr>
              <a:t>Label Offset (pixel or percent)</a:t>
            </a:r>
          </a:p>
          <a:p>
            <a:pPr marL="1712913" lvl="3" indent="-342900">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The offset of the click in relation to where the needle is located</a:t>
            </a:r>
          </a:p>
          <a:p>
            <a:pPr marL="798513" lvl="1" indent="-342900">
              <a:buFont typeface="Arial" panose="020B0604020202020204" pitchFamily="34" charset="0"/>
              <a:buChar char="•"/>
            </a:pPr>
            <a:r>
              <a:rPr lang="en-US" sz="2000" i="1" dirty="0">
                <a:latin typeface="Source Sans Pro" panose="020B0503030403020204" pitchFamily="34" charset="0"/>
                <a:ea typeface="Source Sans Pro" panose="020B0503030403020204" pitchFamily="34" charset="0"/>
              </a:rPr>
              <a:t>Select</a:t>
            </a:r>
          </a:p>
          <a:p>
            <a:pPr marL="1255713" lvl="2" indent="-342900">
              <a:buFont typeface="Arial" panose="020B0604020202020204" pitchFamily="34" charset="0"/>
              <a:buChar char="•"/>
            </a:pPr>
            <a:r>
              <a:rPr lang="en-US" b="1" dirty="0">
                <a:latin typeface="Source Sans Pro" panose="020B0503030403020204" pitchFamily="34" charset="0"/>
                <a:ea typeface="Source Sans Pro" panose="020B0503030403020204" pitchFamily="34" charset="0"/>
              </a:rPr>
              <a:t>Touch position direction</a:t>
            </a:r>
          </a:p>
          <a:p>
            <a:pPr marL="1712913" lvl="3" indent="-342900">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The direction of where the needle is in relation to where you want to click</a:t>
            </a:r>
          </a:p>
          <a:p>
            <a:pPr marL="1255713" lvl="2" indent="-342900">
              <a:buFont typeface="Arial" panose="020B0604020202020204" pitchFamily="34" charset="0"/>
              <a:buChar char="•"/>
            </a:pPr>
            <a:r>
              <a:rPr lang="en-US" b="1" dirty="0">
                <a:latin typeface="Source Sans Pro" panose="020B0503030403020204" pitchFamily="34" charset="0"/>
                <a:ea typeface="Source Sans Pro" panose="020B0503030403020204" pitchFamily="34" charset="0"/>
              </a:rPr>
              <a:t>Touch position value (pixel or percent)</a:t>
            </a:r>
          </a:p>
          <a:p>
            <a:pPr marL="1712913" lvl="3" indent="-342900">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The offset of the click in relation to where the needle is located</a:t>
            </a:r>
          </a:p>
        </p:txBody>
      </p:sp>
    </p:spTree>
    <p:extLst>
      <p:ext uri="{BB962C8B-B14F-4D97-AF65-F5344CB8AC3E}">
        <p14:creationId xmlns:p14="http://schemas.microsoft.com/office/powerpoint/2010/main" val="527006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4" name="Slide Number Placeholder 3"/>
          <p:cNvSpPr>
            <a:spLocks noGrp="1"/>
          </p:cNvSpPr>
          <p:nvPr>
            <p:ph type="sldNum" sz="quarter" idx="11"/>
          </p:nvPr>
        </p:nvSpPr>
        <p:spPr/>
        <p:txBody>
          <a:bodyPr/>
          <a:lstStyle/>
          <a:p>
            <a:fld id="{67E8BDE3-577F-F44F-8FED-761430B528A4}" type="slidenum">
              <a:rPr lang="en-US" smtClean="0">
                <a:latin typeface="Corbel" panose="020B0503020204020204" pitchFamily="34" charset="0"/>
              </a:rPr>
              <a:pPr/>
              <a:t>18</a:t>
            </a:fld>
            <a:endParaRPr lang="en-US" dirty="0">
              <a:latin typeface="Corbel" panose="020B0503020204020204" pitchFamily="34" charset="0"/>
            </a:endParaRPr>
          </a:p>
        </p:txBody>
      </p:sp>
      <p:sp>
        <p:nvSpPr>
          <p:cNvPr id="3" name="TextBox 2"/>
          <p:cNvSpPr txBox="1"/>
          <p:nvPr/>
        </p:nvSpPr>
        <p:spPr>
          <a:xfrm>
            <a:off x="457199" y="1371600"/>
            <a:ext cx="9230139" cy="646331"/>
          </a:xfrm>
          <a:prstGeom prst="rect">
            <a:avLst/>
          </a:prstGeom>
          <a:noFill/>
        </p:spPr>
        <p:txBody>
          <a:bodyPr wrap="square" rtlCol="0">
            <a:spAutoFit/>
          </a:bodyPr>
          <a:lstStyle/>
          <a:p>
            <a:pPr marL="342900" indent="-342900">
              <a:buFont typeface="+mj-lt"/>
              <a:buAutoNum type="arabicPeriod"/>
            </a:pPr>
            <a:r>
              <a:rPr lang="en-US" dirty="0">
                <a:latin typeface="Source Sans Pro" panose="020B0503030403020204"/>
              </a:rPr>
              <a:t>If you want to check that an object IS NOT on the screen what command would you use and would you need to set any special parameters?</a:t>
            </a:r>
          </a:p>
        </p:txBody>
      </p:sp>
      <p:sp>
        <p:nvSpPr>
          <p:cNvPr id="5" name="TextBox 4"/>
          <p:cNvSpPr txBox="1"/>
          <p:nvPr/>
        </p:nvSpPr>
        <p:spPr>
          <a:xfrm>
            <a:off x="457199" y="3057656"/>
            <a:ext cx="9230139" cy="369332"/>
          </a:xfrm>
          <a:prstGeom prst="rect">
            <a:avLst/>
          </a:prstGeom>
          <a:noFill/>
        </p:spPr>
        <p:txBody>
          <a:bodyPr wrap="square" rtlCol="0">
            <a:spAutoFit/>
          </a:bodyPr>
          <a:lstStyle/>
          <a:p>
            <a:pPr marL="342900" indent="-342900">
              <a:buFont typeface="+mj-lt"/>
              <a:buAutoNum type="arabicPeriod" startAt="2"/>
            </a:pPr>
            <a:r>
              <a:rPr lang="en-US" dirty="0">
                <a:latin typeface="Source Sans Pro" panose="020B0503030403020204"/>
              </a:rPr>
              <a:t>What are some of the best practices to use for Image Analysis?</a:t>
            </a:r>
          </a:p>
        </p:txBody>
      </p:sp>
    </p:spTree>
    <p:extLst>
      <p:ext uri="{BB962C8B-B14F-4D97-AF65-F5344CB8AC3E}">
        <p14:creationId xmlns:p14="http://schemas.microsoft.com/office/powerpoint/2010/main" val="179548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3950546" y="2526891"/>
            <a:ext cx="6999174" cy="739811"/>
          </a:xfrm>
        </p:spPr>
        <p:txBody>
          <a:bodyPr/>
          <a:lstStyle/>
          <a:p>
            <a:r>
              <a:rPr lang="en-US" sz="2800" dirty="0">
                <a:latin typeface="Source Sans Pro" panose="020B0503030403020204" pitchFamily="34" charset="0"/>
                <a:ea typeface="Source Sans Pro" panose="020B0503030403020204" pitchFamily="34" charset="0"/>
              </a:rPr>
              <a:t>Scroll and Search</a:t>
            </a:r>
          </a:p>
        </p:txBody>
      </p:sp>
      <p:sp>
        <p:nvSpPr>
          <p:cNvPr id="4" name="Subtitle 2"/>
          <p:cNvSpPr>
            <a:spLocks noGrp="1"/>
          </p:cNvSpPr>
          <p:nvPr>
            <p:ph type="subTitle" idx="1"/>
          </p:nvPr>
        </p:nvSpPr>
        <p:spPr>
          <a:xfrm>
            <a:off x="3950546" y="3277608"/>
            <a:ext cx="6056432" cy="532435"/>
          </a:xfrm>
        </p:spPr>
        <p:txBody>
          <a:bodyPr/>
          <a:lstStyle/>
          <a:p>
            <a:endParaRPr lang="en-US"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27498"/>
            <a:ext cx="12192000" cy="7934959"/>
          </a:xfrm>
          <a:prstGeom prst="rect">
            <a:avLst/>
          </a:prstGeom>
        </p:spPr>
      </p:pic>
      <p:sp>
        <p:nvSpPr>
          <p:cNvPr id="3" name="TextBox 2"/>
          <p:cNvSpPr txBox="1"/>
          <p:nvPr/>
        </p:nvSpPr>
        <p:spPr>
          <a:xfrm>
            <a:off x="4912242" y="5401340"/>
            <a:ext cx="5635256" cy="646331"/>
          </a:xfrm>
          <a:prstGeom prst="rect">
            <a:avLst/>
          </a:prstGeom>
          <a:noFill/>
        </p:spPr>
        <p:txBody>
          <a:bodyPr wrap="square" rtlCol="0">
            <a:spAutoFit/>
          </a:bodyPr>
          <a:lstStyle/>
          <a:p>
            <a:r>
              <a:rPr lang="en-US" sz="3600" b="1" dirty="0"/>
              <a:t>Advanced Visual Functions</a:t>
            </a:r>
          </a:p>
        </p:txBody>
      </p:sp>
    </p:spTree>
    <p:extLst>
      <p:ext uri="{BB962C8B-B14F-4D97-AF65-F5344CB8AC3E}">
        <p14:creationId xmlns:p14="http://schemas.microsoft.com/office/powerpoint/2010/main" val="2716040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altLang="en-US" dirty="0">
                <a:latin typeface="Source Sans Pro"/>
                <a:ea typeface="Source Sans Pro"/>
                <a:cs typeface="Source Sans Pro"/>
              </a:rPr>
              <a:t>Agenda</a:t>
            </a:r>
          </a:p>
        </p:txBody>
      </p:sp>
      <p:sp>
        <p:nvSpPr>
          <p:cNvPr id="14338" name="Content Placeholder 2"/>
          <p:cNvSpPr>
            <a:spLocks noGrp="1"/>
          </p:cNvSpPr>
          <p:nvPr>
            <p:ph idx="1"/>
          </p:nvPr>
        </p:nvSpPr>
        <p:spPr/>
        <p:txBody>
          <a:bodyPr/>
          <a:lstStyle/>
          <a:p>
            <a:r>
              <a:rPr lang="en-US" dirty="0">
                <a:latin typeface="Source Sans Pro" panose="020B0503030403020204" pitchFamily="34" charset="0"/>
                <a:ea typeface="Source Sans Pro" panose="020B0503030403020204" pitchFamily="34" charset="0"/>
              </a:rPr>
              <a:t>Introducing Visual Analysis.</a:t>
            </a:r>
          </a:p>
          <a:p>
            <a:r>
              <a:rPr lang="en-US" dirty="0">
                <a:latin typeface="Source Sans Pro" panose="020B0503030403020204" pitchFamily="34" charset="0"/>
                <a:ea typeface="Source Sans Pro" panose="020B0503030403020204" pitchFamily="34" charset="0"/>
              </a:rPr>
              <a:t>Image Recognition</a:t>
            </a:r>
          </a:p>
          <a:p>
            <a:r>
              <a:rPr lang="en-US" dirty="0">
                <a:latin typeface="Source Sans Pro" panose="020B0503030403020204" pitchFamily="34" charset="0"/>
                <a:ea typeface="Source Sans Pro" panose="020B0503030403020204" pitchFamily="34" charset="0"/>
              </a:rPr>
              <a:t>Advanced Visual Functions</a:t>
            </a:r>
          </a:p>
          <a:p>
            <a:pPr lvl="1"/>
            <a:r>
              <a:rPr lang="en-US" dirty="0">
                <a:latin typeface="Source Sans Pro" panose="020B0503030403020204" pitchFamily="34" charset="0"/>
                <a:ea typeface="Source Sans Pro" panose="020B0503030403020204" pitchFamily="34" charset="0"/>
              </a:rPr>
              <a:t>Scrolling</a:t>
            </a:r>
          </a:p>
          <a:p>
            <a:pPr lvl="1"/>
            <a:r>
              <a:rPr lang="en-US" dirty="0">
                <a:latin typeface="Source Sans Pro" panose="020B0503030403020204" pitchFamily="34" charset="0"/>
                <a:ea typeface="Source Sans Pro" panose="020B0503030403020204" pitchFamily="34" charset="0"/>
              </a:rPr>
              <a:t>Visual Relations</a:t>
            </a:r>
          </a:p>
        </p:txBody>
      </p:sp>
      <p:sp>
        <p:nvSpPr>
          <p:cNvPr id="4" name="Date Placeholder 3"/>
          <p:cNvSpPr>
            <a:spLocks noGrp="1"/>
          </p:cNvSpPr>
          <p:nvPr>
            <p:ph type="dt" sz="quarter" idx="10"/>
          </p:nvPr>
        </p:nvSpPr>
        <p:spPr/>
        <p:txBody>
          <a:bodyPr/>
          <a:lstStyle/>
          <a:p>
            <a:pPr>
              <a:defRPr/>
            </a:pPr>
            <a:fld id="{004C3D9E-78F1-FA42-9674-3230DE19CCFD}" type="datetime1">
              <a:rPr lang="en-US" smtClean="0"/>
              <a:pPr>
                <a:defRPr/>
              </a:pPr>
              <a:t>8/17/2018</a:t>
            </a:fld>
            <a:endParaRPr lang="en-US" dirty="0"/>
          </a:p>
        </p:txBody>
      </p:sp>
      <p:sp>
        <p:nvSpPr>
          <p:cNvPr id="5" name="Slide Number Placeholder 4"/>
          <p:cNvSpPr>
            <a:spLocks noGrp="1"/>
          </p:cNvSpPr>
          <p:nvPr>
            <p:ph type="sldNum" sz="quarter" idx="11"/>
          </p:nvPr>
        </p:nvSpPr>
        <p:spPr/>
        <p:txBody>
          <a:bodyPr/>
          <a:lstStyle/>
          <a:p>
            <a:pPr>
              <a:defRPr/>
            </a:pPr>
            <a:fld id="{D98EC54B-447A-43FA-81EE-A40626DA394F}" type="slidenum">
              <a:rPr lang="en-US" smtClean="0"/>
              <a:pPr>
                <a:defRPr/>
              </a:pPr>
              <a:t>2</a:t>
            </a:fld>
            <a:endParaRPr lang="en-US" dirty="0"/>
          </a:p>
        </p:txBody>
      </p:sp>
      <p:sp>
        <p:nvSpPr>
          <p:cNvPr id="6" name="Footer Placeholder 5"/>
          <p:cNvSpPr>
            <a:spLocks noGrp="1"/>
          </p:cNvSpPr>
          <p:nvPr>
            <p:ph type="ftr" sz="quarter" idx="12"/>
          </p:nvPr>
        </p:nvSpPr>
        <p:spPr/>
        <p:txBody>
          <a:bodyPr/>
          <a:lstStyle/>
          <a:p>
            <a:pPr>
              <a:defRPr/>
            </a:pPr>
            <a:r>
              <a:rPr lang="en-US" dirty="0"/>
              <a:t>© 2015, Perfecto Mobile Ltd.  All Rights Reserved.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Scroll and Search</a:t>
            </a:r>
          </a:p>
        </p:txBody>
      </p:sp>
      <p:sp>
        <p:nvSpPr>
          <p:cNvPr id="4" name="Date Placeholder 3"/>
          <p:cNvSpPr>
            <a:spLocks noGrp="1"/>
          </p:cNvSpPr>
          <p:nvPr>
            <p:ph type="dt" sz="half" idx="10"/>
          </p:nvPr>
        </p:nvSpPr>
        <p:spPr/>
        <p:txBody>
          <a:bodyPr/>
          <a:lstStyle/>
          <a:p>
            <a:pPr>
              <a:defRPr/>
            </a:pPr>
            <a:fld id="{6CDF96D3-061B-4864-901C-DE2660FA7641}" type="datetime1">
              <a:rPr lang="en-US" smtClean="0"/>
              <a:pPr>
                <a:defRPr/>
              </a:pPr>
              <a:t>8/17/2018</a:t>
            </a:fld>
            <a:endParaRPr lang="en-US" dirty="0"/>
          </a:p>
        </p:txBody>
      </p:sp>
      <p:sp>
        <p:nvSpPr>
          <p:cNvPr id="5" name="Slide Number Placeholder 4"/>
          <p:cNvSpPr>
            <a:spLocks noGrp="1"/>
          </p:cNvSpPr>
          <p:nvPr>
            <p:ph type="sldNum" sz="quarter" idx="11"/>
          </p:nvPr>
        </p:nvSpPr>
        <p:spPr/>
        <p:txBody>
          <a:bodyPr/>
          <a:lstStyle/>
          <a:p>
            <a:pPr>
              <a:defRPr/>
            </a:pPr>
            <a:fld id="{91F25790-A9A0-4505-8379-727DD0220737}" type="slidenum">
              <a:rPr lang="en-US" smtClean="0"/>
              <a:pPr>
                <a:defRPr/>
              </a:pPr>
              <a:t>20</a:t>
            </a:fld>
            <a:endParaRPr lang="en-US" dirty="0"/>
          </a:p>
        </p:txBody>
      </p:sp>
      <p:sp>
        <p:nvSpPr>
          <p:cNvPr id="6" name="Footer Placeholder 5"/>
          <p:cNvSpPr>
            <a:spLocks noGrp="1"/>
          </p:cNvSpPr>
          <p:nvPr>
            <p:ph type="ftr" sz="quarter" idx="12"/>
          </p:nvPr>
        </p:nvSpPr>
        <p:spPr/>
        <p:txBody>
          <a:bodyPr/>
          <a:lstStyle/>
          <a:p>
            <a:pPr>
              <a:defRPr/>
            </a:pPr>
            <a:r>
              <a:rPr lang="en-US" dirty="0"/>
              <a:t>© 2015, Perfecto Mobile Ltd.  All Rights Reserved.  </a:t>
            </a:r>
          </a:p>
        </p:txBody>
      </p:sp>
      <p:sp>
        <p:nvSpPr>
          <p:cNvPr id="7" name="TextBox 6"/>
          <p:cNvSpPr txBox="1"/>
          <p:nvPr/>
        </p:nvSpPr>
        <p:spPr>
          <a:xfrm>
            <a:off x="457200" y="852488"/>
            <a:ext cx="6394862" cy="4493538"/>
          </a:xfrm>
          <a:prstGeom prst="rect">
            <a:avLst/>
          </a:prstGeom>
          <a:noFill/>
        </p:spPr>
        <p:txBody>
          <a:bodyPr wrap="square" rtlCol="0">
            <a:spAutoFit/>
          </a:bodyPr>
          <a:lstStyle/>
          <a:p>
            <a:r>
              <a:rPr lang="en-US" sz="2000" dirty="0">
                <a:latin typeface="Source Sans Pro" panose="020B0503030403020204" pitchFamily="34" charset="0"/>
                <a:ea typeface="Source Sans Pro" panose="020B0503030403020204" pitchFamily="34" charset="0"/>
              </a:rPr>
              <a:t>Both OCR and Image offer the ability to Scroll and Search for the text or image specified in the needle.  There are a few parameters to help with the process. </a:t>
            </a:r>
          </a:p>
          <a:p>
            <a:endParaRPr lang="en-US" sz="2000" dirty="0">
              <a:latin typeface="Source Sans Pro" panose="020B0503030403020204" pitchFamily="34" charset="0"/>
              <a:ea typeface="Source Sans Pro" panose="020B0503030403020204" pitchFamily="34" charset="0"/>
            </a:endParaRPr>
          </a:p>
          <a:p>
            <a:r>
              <a:rPr lang="en-US" sz="2000" b="1" dirty="0">
                <a:latin typeface="Source Sans Pro" panose="020B0503030403020204" pitchFamily="34" charset="0"/>
                <a:ea typeface="Source Sans Pro" panose="020B0503030403020204" pitchFamily="34" charset="0"/>
              </a:rPr>
              <a:t>Timeout</a:t>
            </a:r>
          </a:p>
          <a:p>
            <a:pPr marL="798513" lvl="1" indent="-342900">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Disable this to use scroll and search</a:t>
            </a:r>
          </a:p>
          <a:p>
            <a:r>
              <a:rPr lang="en-US" sz="2000" b="1" dirty="0">
                <a:latin typeface="Source Sans Pro" panose="020B0503030403020204" pitchFamily="34" charset="0"/>
                <a:ea typeface="Source Sans Pro" panose="020B0503030403020204" pitchFamily="34" charset="0"/>
              </a:rPr>
              <a:t>Scroll and Search</a:t>
            </a:r>
          </a:p>
          <a:p>
            <a:pPr marL="741363" lvl="1" indent="-285750">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Set to True to enable</a:t>
            </a:r>
          </a:p>
          <a:p>
            <a:r>
              <a:rPr lang="en-US" sz="2000" b="1" dirty="0">
                <a:latin typeface="Source Sans Pro" panose="020B0503030403020204" pitchFamily="34" charset="0"/>
                <a:ea typeface="Source Sans Pro" panose="020B0503030403020204" pitchFamily="34" charset="0"/>
              </a:rPr>
              <a:t>Next</a:t>
            </a:r>
          </a:p>
          <a:p>
            <a:pPr marL="741363" lvl="1" indent="-285750">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You can select a single value from the drop down or you can string multiple commands together using a semicolon as shown here.</a:t>
            </a:r>
          </a:p>
          <a:p>
            <a:r>
              <a:rPr lang="en-US" sz="2000" b="1" dirty="0">
                <a:latin typeface="Source Sans Pro" panose="020B0503030403020204" pitchFamily="34" charset="0"/>
                <a:ea typeface="Source Sans Pro" panose="020B0503030403020204" pitchFamily="34" charset="0"/>
              </a:rPr>
              <a:t>Max Scroll</a:t>
            </a:r>
          </a:p>
          <a:p>
            <a:pPr marL="741363" lvl="1" indent="-285750">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How many times to perform the </a:t>
            </a:r>
            <a:r>
              <a:rPr lang="en-US" b="1" dirty="0">
                <a:latin typeface="Source Sans Pro" panose="020B0503030403020204" pitchFamily="34" charset="0"/>
                <a:ea typeface="Source Sans Pro" panose="020B0503030403020204" pitchFamily="34" charset="0"/>
              </a:rPr>
              <a:t>Next</a:t>
            </a:r>
            <a:r>
              <a:rPr lang="en-US" dirty="0">
                <a:latin typeface="Source Sans Pro" panose="020B0503030403020204" pitchFamily="34" charset="0"/>
                <a:ea typeface="Source Sans Pro" panose="020B0503030403020204" pitchFamily="34" charset="0"/>
              </a:rPr>
              <a:t> commands in between analysis before it stops trying.</a:t>
            </a:r>
          </a:p>
        </p:txBody>
      </p:sp>
      <p:pic>
        <p:nvPicPr>
          <p:cNvPr id="8" name="Picture 7"/>
          <p:cNvPicPr>
            <a:picLocks noChangeAspect="1"/>
          </p:cNvPicPr>
          <p:nvPr/>
        </p:nvPicPr>
        <p:blipFill>
          <a:blip r:embed="rId3"/>
          <a:stretch>
            <a:fillRect/>
          </a:stretch>
        </p:blipFill>
        <p:spPr>
          <a:xfrm>
            <a:off x="6943962" y="769361"/>
            <a:ext cx="4752709" cy="5750192"/>
          </a:xfrm>
          <a:prstGeom prst="rect">
            <a:avLst/>
          </a:prstGeom>
        </p:spPr>
      </p:pic>
    </p:spTree>
    <p:extLst>
      <p:ext uri="{BB962C8B-B14F-4D97-AF65-F5344CB8AC3E}">
        <p14:creationId xmlns:p14="http://schemas.microsoft.com/office/powerpoint/2010/main" val="2008921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71823" y="854445"/>
            <a:ext cx="6172200" cy="4873625"/>
          </a:xfrm>
        </p:spPr>
        <p:txBody>
          <a:bodyPr/>
          <a:lstStyle/>
          <a:p>
            <a:pPr marL="0" indent="0">
              <a:buNone/>
            </a:pPr>
            <a:r>
              <a:rPr lang="en-US" sz="2400" dirty="0"/>
              <a:t>The Need</a:t>
            </a:r>
          </a:p>
          <a:p>
            <a:pPr lvl="1"/>
            <a:r>
              <a:rPr lang="en-US" sz="2000" dirty="0"/>
              <a:t>In the website we see a list of applications for purchase (</a:t>
            </a:r>
            <a:r>
              <a:rPr lang="en-US" sz="2000" dirty="0">
                <a:hlinkClick r:id="rId3"/>
              </a:rPr>
              <a:t>http://nxc.co.il/demoaut/shop.html</a:t>
            </a:r>
            <a:r>
              <a:rPr lang="en-US" sz="2000" dirty="0"/>
              <a:t>)</a:t>
            </a:r>
          </a:p>
          <a:p>
            <a:pPr lvl="1"/>
            <a:r>
              <a:rPr lang="en-US" sz="2000" dirty="0"/>
              <a:t>We would like to click the “buy now” button to the right of the “Application” </a:t>
            </a:r>
          </a:p>
          <a:p>
            <a:pPr marL="0" indent="0">
              <a:buNone/>
            </a:pPr>
            <a:endParaRPr lang="en-US" sz="2400" dirty="0"/>
          </a:p>
          <a:p>
            <a:pPr marL="0" indent="0">
              <a:buNone/>
            </a:pPr>
            <a:r>
              <a:rPr lang="en-US" sz="2400" dirty="0"/>
              <a:t>The Problem</a:t>
            </a:r>
          </a:p>
          <a:p>
            <a:pPr lvl="1"/>
            <a:r>
              <a:rPr lang="en-US" sz="2000" dirty="0"/>
              <a:t>The “buy now” button is </a:t>
            </a:r>
            <a:r>
              <a:rPr lang="en-US" sz="2000" u="sng" dirty="0"/>
              <a:t>not</a:t>
            </a:r>
            <a:r>
              <a:rPr lang="en-US" sz="2000" dirty="0"/>
              <a:t> unique on the page (see lines above and below have the same values).</a:t>
            </a:r>
          </a:p>
          <a:p>
            <a:pPr marL="0" indent="0">
              <a:buNone/>
            </a:pPr>
            <a:endParaRPr lang="en-US" sz="2400" dirty="0"/>
          </a:p>
          <a:p>
            <a:pPr marL="0" indent="0">
              <a:buNone/>
            </a:pPr>
            <a:r>
              <a:rPr lang="en-US" sz="2400" dirty="0"/>
              <a:t>The Solution</a:t>
            </a:r>
          </a:p>
          <a:p>
            <a:pPr lvl="1"/>
            <a:r>
              <a:rPr lang="en-US" sz="2000" dirty="0"/>
              <a:t>Use Visual Relations!</a:t>
            </a:r>
            <a:endParaRPr lang="en-US" dirty="0"/>
          </a:p>
        </p:txBody>
      </p:sp>
      <p:sp>
        <p:nvSpPr>
          <p:cNvPr id="7" name="Title 6"/>
          <p:cNvSpPr>
            <a:spLocks noGrp="1"/>
          </p:cNvSpPr>
          <p:nvPr>
            <p:ph type="title"/>
          </p:nvPr>
        </p:nvSpPr>
        <p:spPr>
          <a:xfrm>
            <a:off x="471823" y="60326"/>
            <a:ext cx="7487954" cy="794119"/>
          </a:xfrm>
        </p:spPr>
        <p:txBody>
          <a:bodyPr/>
          <a:lstStyle/>
          <a:p>
            <a:r>
              <a:rPr lang="en-US" dirty="0"/>
              <a:t>Visual Relations - What’s the Problem</a:t>
            </a:r>
          </a:p>
        </p:txBody>
      </p:sp>
      <p:sp>
        <p:nvSpPr>
          <p:cNvPr id="4" name="Date Placeholder 3"/>
          <p:cNvSpPr>
            <a:spLocks noGrp="1"/>
          </p:cNvSpPr>
          <p:nvPr>
            <p:ph type="dt" sz="half" idx="10"/>
          </p:nvPr>
        </p:nvSpPr>
        <p:spPr/>
        <p:txBody>
          <a:bodyPr/>
          <a:lstStyle/>
          <a:p>
            <a:pPr>
              <a:defRPr/>
            </a:pPr>
            <a:fld id="{6CDF96D3-061B-4864-901C-DE2660FA7641}" type="datetime1">
              <a:rPr lang="en-US" smtClean="0"/>
              <a:pPr>
                <a:defRPr/>
              </a:pPr>
              <a:t>8/17/2018</a:t>
            </a:fld>
            <a:endParaRPr lang="en-US" dirty="0"/>
          </a:p>
        </p:txBody>
      </p:sp>
      <p:sp>
        <p:nvSpPr>
          <p:cNvPr id="5" name="Slide Number Placeholder 4"/>
          <p:cNvSpPr>
            <a:spLocks noGrp="1"/>
          </p:cNvSpPr>
          <p:nvPr>
            <p:ph type="sldNum" sz="quarter" idx="11"/>
          </p:nvPr>
        </p:nvSpPr>
        <p:spPr/>
        <p:txBody>
          <a:bodyPr/>
          <a:lstStyle/>
          <a:p>
            <a:pPr>
              <a:defRPr/>
            </a:pPr>
            <a:fld id="{91F25790-A9A0-4505-8379-727DD0220737}" type="slidenum">
              <a:rPr lang="en-US" smtClean="0"/>
              <a:pPr>
                <a:defRPr/>
              </a:pPr>
              <a:t>21</a:t>
            </a:fld>
            <a:endParaRPr lang="en-US" dirty="0"/>
          </a:p>
        </p:txBody>
      </p:sp>
      <p:sp>
        <p:nvSpPr>
          <p:cNvPr id="6" name="Footer Placeholder 5"/>
          <p:cNvSpPr>
            <a:spLocks noGrp="1"/>
          </p:cNvSpPr>
          <p:nvPr>
            <p:ph type="ftr" sz="quarter" idx="12"/>
          </p:nvPr>
        </p:nvSpPr>
        <p:spPr/>
        <p:txBody>
          <a:bodyPr/>
          <a:lstStyle/>
          <a:p>
            <a:pPr>
              <a:defRPr/>
            </a:pPr>
            <a:r>
              <a:rPr lang="en-US" dirty="0"/>
              <a:t>© 2015, Perfecto Mobile Ltd.  All Rights Reserved.  </a:t>
            </a:r>
          </a:p>
        </p:txBody>
      </p:sp>
      <p:pic>
        <p:nvPicPr>
          <p:cNvPr id="3" name="Picture 2"/>
          <p:cNvPicPr>
            <a:picLocks noChangeAspect="1"/>
          </p:cNvPicPr>
          <p:nvPr/>
        </p:nvPicPr>
        <p:blipFill>
          <a:blip r:embed="rId4"/>
          <a:stretch>
            <a:fillRect/>
          </a:stretch>
        </p:blipFill>
        <p:spPr>
          <a:xfrm>
            <a:off x="7910512" y="854445"/>
            <a:ext cx="3629025" cy="5600700"/>
          </a:xfrm>
          <a:prstGeom prst="rect">
            <a:avLst/>
          </a:prstGeom>
        </p:spPr>
      </p:pic>
    </p:spTree>
    <p:extLst>
      <p:ext uri="{BB962C8B-B14F-4D97-AF65-F5344CB8AC3E}">
        <p14:creationId xmlns:p14="http://schemas.microsoft.com/office/powerpoint/2010/main" val="2820416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How to Use Visual Relations</a:t>
            </a:r>
          </a:p>
        </p:txBody>
      </p:sp>
      <p:sp>
        <p:nvSpPr>
          <p:cNvPr id="9" name="Content Placeholder 8"/>
          <p:cNvSpPr>
            <a:spLocks noGrp="1"/>
          </p:cNvSpPr>
          <p:nvPr>
            <p:ph idx="1"/>
          </p:nvPr>
        </p:nvSpPr>
        <p:spPr>
          <a:xfrm>
            <a:off x="279071" y="852488"/>
            <a:ext cx="7111286" cy="5233102"/>
          </a:xfrm>
        </p:spPr>
        <p:txBody>
          <a:bodyPr/>
          <a:lstStyle/>
          <a:p>
            <a:pPr marL="0" indent="0">
              <a:buNone/>
            </a:pPr>
            <a:r>
              <a:rPr lang="en-US" sz="2400" dirty="0"/>
              <a:t>Using the example on the previous page</a:t>
            </a:r>
          </a:p>
          <a:p>
            <a:pPr marL="914400" lvl="1" indent="-457200">
              <a:buFont typeface="+mj-lt"/>
              <a:buAutoNum type="arabicPeriod"/>
            </a:pPr>
            <a:r>
              <a:rPr lang="en-US" sz="2000" b="1" dirty="0"/>
              <a:t>Use the Find command to target a specific Application</a:t>
            </a:r>
          </a:p>
          <a:p>
            <a:pPr lvl="2"/>
            <a:r>
              <a:rPr lang="en-US" sz="1800" dirty="0"/>
              <a:t>The Find command searches for an image or text and stores it in memory for the second command we will use. In our example, use the Find function to search the screen for the Chrome</a:t>
            </a:r>
            <a:r>
              <a:rPr lang="en-US" sz="1800" i="1" dirty="0"/>
              <a:t> </a:t>
            </a:r>
            <a:r>
              <a:rPr lang="en-US" sz="1800" dirty="0"/>
              <a:t>element. The system stores the area coordinates of the first object.</a:t>
            </a:r>
          </a:p>
          <a:p>
            <a:pPr marL="914400" lvl="1" indent="-457200">
              <a:buFont typeface="+mj-lt"/>
              <a:buAutoNum type="arabicPeriod"/>
            </a:pPr>
            <a:r>
              <a:rPr lang="en-US" sz="2000" b="1" dirty="0"/>
              <a:t>Use a Button or Select command and set the Visual Relation Parameters </a:t>
            </a:r>
          </a:p>
          <a:p>
            <a:pPr marL="1371600" lvl="2" indent="-457200">
              <a:buFont typeface="+mj-lt"/>
              <a:buAutoNum type="arabicPeriod"/>
            </a:pPr>
            <a:r>
              <a:rPr lang="en-US" dirty="0"/>
              <a:t>Set the </a:t>
            </a:r>
            <a:r>
              <a:rPr lang="en-US" b="1" dirty="0"/>
              <a:t>Visual Relation Direction </a:t>
            </a:r>
            <a:r>
              <a:rPr lang="en-US" dirty="0"/>
              <a:t>parameters</a:t>
            </a:r>
            <a:r>
              <a:rPr lang="en-US" i="1" dirty="0"/>
              <a:t> </a:t>
            </a:r>
            <a:r>
              <a:rPr lang="en-US" dirty="0"/>
              <a:t>to Left and </a:t>
            </a:r>
            <a:r>
              <a:rPr lang="en-US" b="1" dirty="0"/>
              <a:t>Visual Relation Inline</a:t>
            </a:r>
            <a:r>
              <a:rPr lang="en-US" dirty="0"/>
              <a:t> parameter to Horizontal.</a:t>
            </a:r>
          </a:p>
          <a:p>
            <a:pPr marL="1371600" lvl="2" indent="-457200">
              <a:buFont typeface="+mj-lt"/>
              <a:buAutoNum type="arabicPeriod"/>
            </a:pPr>
            <a:r>
              <a:rPr lang="en-US" dirty="0"/>
              <a:t>Click the Visual Relation button in the Haystack window and drag the layout to simulate the relationship between the Find command and the Button command (this must be simulated, since the real object will be found during the live run).  Once set click on Try to test your search.</a:t>
            </a:r>
          </a:p>
        </p:txBody>
      </p:sp>
      <p:sp>
        <p:nvSpPr>
          <p:cNvPr id="5" name="Date Placeholder 4"/>
          <p:cNvSpPr>
            <a:spLocks noGrp="1"/>
          </p:cNvSpPr>
          <p:nvPr>
            <p:ph type="dt" sz="half" idx="10"/>
          </p:nvPr>
        </p:nvSpPr>
        <p:spPr/>
        <p:txBody>
          <a:bodyPr/>
          <a:lstStyle/>
          <a:p>
            <a:pPr>
              <a:defRPr/>
            </a:pPr>
            <a:fld id="{89BC0E56-D3DA-43CE-ADEE-3DCF336776F4}" type="datetime1">
              <a:rPr lang="en-US" smtClean="0"/>
              <a:pPr>
                <a:defRPr/>
              </a:pPr>
              <a:t>8/17/2018</a:t>
            </a:fld>
            <a:endParaRPr lang="en-US" dirty="0"/>
          </a:p>
        </p:txBody>
      </p:sp>
      <p:sp>
        <p:nvSpPr>
          <p:cNvPr id="6" name="Slide Number Placeholder 5"/>
          <p:cNvSpPr>
            <a:spLocks noGrp="1"/>
          </p:cNvSpPr>
          <p:nvPr>
            <p:ph type="sldNum" sz="quarter" idx="11"/>
          </p:nvPr>
        </p:nvSpPr>
        <p:spPr/>
        <p:txBody>
          <a:bodyPr/>
          <a:lstStyle/>
          <a:p>
            <a:pPr>
              <a:defRPr/>
            </a:pPr>
            <a:fld id="{777A85A1-518F-4779-9AF5-A648F6222EFD}" type="slidenum">
              <a:rPr lang="en-US" smtClean="0"/>
              <a:pPr>
                <a:defRPr/>
              </a:pPr>
              <a:t>22</a:t>
            </a:fld>
            <a:endParaRPr lang="en-US" dirty="0"/>
          </a:p>
        </p:txBody>
      </p:sp>
      <p:sp>
        <p:nvSpPr>
          <p:cNvPr id="7" name="Footer Placeholder 6"/>
          <p:cNvSpPr>
            <a:spLocks noGrp="1"/>
          </p:cNvSpPr>
          <p:nvPr>
            <p:ph type="ftr" sz="quarter" idx="12"/>
          </p:nvPr>
        </p:nvSpPr>
        <p:spPr/>
        <p:txBody>
          <a:bodyPr/>
          <a:lstStyle/>
          <a:p>
            <a:pPr>
              <a:defRPr/>
            </a:pPr>
            <a:r>
              <a:rPr lang="en-US" dirty="0"/>
              <a:t>© 2015, Perfecto Mobile Ltd.  All Rights Reserved.  </a:t>
            </a:r>
          </a:p>
        </p:txBody>
      </p:sp>
      <p:pic>
        <p:nvPicPr>
          <p:cNvPr id="3" name="Picture 2"/>
          <p:cNvPicPr>
            <a:picLocks noChangeAspect="1"/>
          </p:cNvPicPr>
          <p:nvPr/>
        </p:nvPicPr>
        <p:blipFill>
          <a:blip r:embed="rId3"/>
          <a:stretch>
            <a:fillRect/>
          </a:stretch>
        </p:blipFill>
        <p:spPr>
          <a:xfrm>
            <a:off x="7678323" y="727076"/>
            <a:ext cx="4449732" cy="5924549"/>
          </a:xfrm>
          <a:prstGeom prst="rect">
            <a:avLst/>
          </a:prstGeom>
        </p:spPr>
      </p:pic>
      <p:sp>
        <p:nvSpPr>
          <p:cNvPr id="10" name="Rounded Rectangle 9"/>
          <p:cNvSpPr/>
          <p:nvPr/>
        </p:nvSpPr>
        <p:spPr>
          <a:xfrm>
            <a:off x="7771587" y="1377536"/>
            <a:ext cx="4263204" cy="285009"/>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7771587" y="2422565"/>
            <a:ext cx="4263204" cy="415637"/>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7771587" y="3396300"/>
            <a:ext cx="1134907" cy="225635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8153400" y="5747657"/>
            <a:ext cx="313706" cy="237506"/>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64884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886378"/>
            <a:ext cx="6172200" cy="4873625"/>
          </a:xfrm>
        </p:spPr>
        <p:txBody>
          <a:bodyPr/>
          <a:lstStyle/>
          <a:p>
            <a:pPr marL="0" indent="0">
              <a:buNone/>
            </a:pPr>
            <a:r>
              <a:rPr lang="en-US" sz="2400" b="1" dirty="0"/>
              <a:t>Visual Relation Inline </a:t>
            </a:r>
          </a:p>
          <a:p>
            <a:pPr lvl="1"/>
            <a:r>
              <a:rPr lang="en-US" sz="2000" dirty="0"/>
              <a:t>Indicates the type of alignment between the first needle (the Application</a:t>
            </a:r>
            <a:r>
              <a:rPr lang="en-US" sz="2000" i="1" dirty="0"/>
              <a:t> </a:t>
            </a:r>
            <a:r>
              <a:rPr lang="en-US" sz="2000" dirty="0"/>
              <a:t>label in the example) and the new needle (buy now).</a:t>
            </a:r>
          </a:p>
          <a:p>
            <a:pPr lvl="1"/>
            <a:r>
              <a:rPr lang="en-US" sz="2000" dirty="0"/>
              <a:t>Values: </a:t>
            </a:r>
            <a:r>
              <a:rPr lang="en-US" sz="2000" b="1" dirty="0"/>
              <a:t>horizontal</a:t>
            </a:r>
            <a:r>
              <a:rPr lang="en-US" sz="2000" dirty="0"/>
              <a:t> or </a:t>
            </a:r>
            <a:r>
              <a:rPr lang="en-US" sz="2000" b="1" dirty="0"/>
              <a:t>vertical</a:t>
            </a:r>
            <a:r>
              <a:rPr lang="en-US" sz="2000" dirty="0"/>
              <a:t>.</a:t>
            </a:r>
          </a:p>
          <a:p>
            <a:pPr marL="0" indent="0">
              <a:buNone/>
            </a:pPr>
            <a:r>
              <a:rPr lang="en-US" sz="2400" b="1" dirty="0"/>
              <a:t>Visual relation direction </a:t>
            </a:r>
          </a:p>
          <a:p>
            <a:pPr lvl="1"/>
            <a:r>
              <a:rPr lang="en-US" sz="2000" dirty="0"/>
              <a:t>Indicates the direction relative to the first needle to look for the second needle.</a:t>
            </a:r>
          </a:p>
          <a:p>
            <a:pPr lvl="1"/>
            <a:r>
              <a:rPr lang="en-US" sz="2000" dirty="0"/>
              <a:t>Values: </a:t>
            </a:r>
            <a:r>
              <a:rPr lang="en-US" sz="2000" b="1" dirty="0"/>
              <a:t>right</a:t>
            </a:r>
            <a:r>
              <a:rPr lang="en-US" sz="2000" dirty="0"/>
              <a:t> or </a:t>
            </a:r>
            <a:r>
              <a:rPr lang="en-US" sz="2000" b="1" dirty="0"/>
              <a:t>left</a:t>
            </a:r>
            <a:r>
              <a:rPr lang="en-US" sz="2000" dirty="0"/>
              <a:t>, </a:t>
            </a:r>
            <a:r>
              <a:rPr lang="en-US" sz="2000" b="1" dirty="0"/>
              <a:t>above</a:t>
            </a:r>
            <a:r>
              <a:rPr lang="en-US" sz="2000" dirty="0"/>
              <a:t> or </a:t>
            </a:r>
            <a:r>
              <a:rPr lang="en-US" sz="2000" b="1" dirty="0"/>
              <a:t>below</a:t>
            </a:r>
            <a:r>
              <a:rPr lang="en-US" sz="2000" dirty="0"/>
              <a:t>.</a:t>
            </a:r>
          </a:p>
          <a:p>
            <a:pPr lvl="1"/>
            <a:endParaRPr lang="en-US" sz="2000" dirty="0"/>
          </a:p>
          <a:p>
            <a:pPr marL="457200" lvl="1" indent="0">
              <a:buNone/>
            </a:pPr>
            <a:r>
              <a:rPr lang="en-US" sz="2000" dirty="0"/>
              <a:t>You must ensure you use the parameters together in a combination which makes sense or an error will be thrown.  For instance you can’t indicate horizontal (left and right) and set a direction of above or below.</a:t>
            </a:r>
          </a:p>
        </p:txBody>
      </p:sp>
      <p:sp>
        <p:nvSpPr>
          <p:cNvPr id="7" name="Title 6"/>
          <p:cNvSpPr>
            <a:spLocks noGrp="1"/>
          </p:cNvSpPr>
          <p:nvPr>
            <p:ph type="title"/>
          </p:nvPr>
        </p:nvSpPr>
        <p:spPr/>
        <p:txBody>
          <a:bodyPr/>
          <a:lstStyle/>
          <a:p>
            <a:r>
              <a:rPr lang="en-US" dirty="0"/>
              <a:t>Visual Relation Parameters</a:t>
            </a:r>
          </a:p>
        </p:txBody>
      </p:sp>
      <p:sp>
        <p:nvSpPr>
          <p:cNvPr id="4" name="Date Placeholder 3"/>
          <p:cNvSpPr>
            <a:spLocks noGrp="1"/>
          </p:cNvSpPr>
          <p:nvPr>
            <p:ph type="dt" sz="half" idx="10"/>
          </p:nvPr>
        </p:nvSpPr>
        <p:spPr/>
        <p:txBody>
          <a:bodyPr/>
          <a:lstStyle/>
          <a:p>
            <a:pPr>
              <a:defRPr/>
            </a:pPr>
            <a:fld id="{6CDF96D3-061B-4864-901C-DE2660FA7641}" type="datetime1">
              <a:rPr lang="en-US" smtClean="0"/>
              <a:pPr>
                <a:defRPr/>
              </a:pPr>
              <a:t>8/17/2018</a:t>
            </a:fld>
            <a:endParaRPr lang="en-US" dirty="0"/>
          </a:p>
        </p:txBody>
      </p:sp>
      <p:sp>
        <p:nvSpPr>
          <p:cNvPr id="5" name="Slide Number Placeholder 4"/>
          <p:cNvSpPr>
            <a:spLocks noGrp="1"/>
          </p:cNvSpPr>
          <p:nvPr>
            <p:ph type="sldNum" sz="quarter" idx="11"/>
          </p:nvPr>
        </p:nvSpPr>
        <p:spPr/>
        <p:txBody>
          <a:bodyPr/>
          <a:lstStyle/>
          <a:p>
            <a:pPr>
              <a:defRPr/>
            </a:pPr>
            <a:fld id="{91F25790-A9A0-4505-8379-727DD0220737}" type="slidenum">
              <a:rPr lang="en-US" smtClean="0"/>
              <a:pPr>
                <a:defRPr/>
              </a:pPr>
              <a:t>23</a:t>
            </a:fld>
            <a:endParaRPr lang="en-US" dirty="0"/>
          </a:p>
        </p:txBody>
      </p:sp>
      <p:sp>
        <p:nvSpPr>
          <p:cNvPr id="6" name="Footer Placeholder 5"/>
          <p:cNvSpPr>
            <a:spLocks noGrp="1"/>
          </p:cNvSpPr>
          <p:nvPr>
            <p:ph type="ftr" sz="quarter" idx="12"/>
          </p:nvPr>
        </p:nvSpPr>
        <p:spPr/>
        <p:txBody>
          <a:bodyPr/>
          <a:lstStyle/>
          <a:p>
            <a:pPr>
              <a:defRPr/>
            </a:pPr>
            <a:r>
              <a:rPr lang="en-US" dirty="0"/>
              <a:t>© 2015, Perfecto Mobile Ltd.  All Rights Reserved.  </a:t>
            </a:r>
          </a:p>
        </p:txBody>
      </p:sp>
      <p:pic>
        <p:nvPicPr>
          <p:cNvPr id="9" name="Picture 8"/>
          <p:cNvPicPr>
            <a:picLocks noChangeAspect="1"/>
          </p:cNvPicPr>
          <p:nvPr/>
        </p:nvPicPr>
        <p:blipFill>
          <a:blip r:embed="rId3"/>
          <a:stretch>
            <a:fillRect/>
          </a:stretch>
        </p:blipFill>
        <p:spPr>
          <a:xfrm>
            <a:off x="7322063" y="727076"/>
            <a:ext cx="4449732" cy="5924549"/>
          </a:xfrm>
          <a:prstGeom prst="rect">
            <a:avLst/>
          </a:prstGeom>
        </p:spPr>
      </p:pic>
      <p:sp>
        <p:nvSpPr>
          <p:cNvPr id="10" name="Rounded Rectangle 9"/>
          <p:cNvSpPr/>
          <p:nvPr/>
        </p:nvSpPr>
        <p:spPr>
          <a:xfrm>
            <a:off x="7415327" y="2422565"/>
            <a:ext cx="4263204" cy="415637"/>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79543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71823" y="60326"/>
            <a:ext cx="7487954" cy="794119"/>
          </a:xfrm>
        </p:spPr>
        <p:txBody>
          <a:bodyPr/>
          <a:lstStyle/>
          <a:p>
            <a:r>
              <a:rPr lang="en-US" dirty="0"/>
              <a:t>Visual Relations - Code</a:t>
            </a:r>
          </a:p>
        </p:txBody>
      </p:sp>
      <p:sp>
        <p:nvSpPr>
          <p:cNvPr id="4" name="Date Placeholder 3"/>
          <p:cNvSpPr>
            <a:spLocks noGrp="1"/>
          </p:cNvSpPr>
          <p:nvPr>
            <p:ph type="dt" sz="half" idx="10"/>
          </p:nvPr>
        </p:nvSpPr>
        <p:spPr/>
        <p:txBody>
          <a:bodyPr/>
          <a:lstStyle/>
          <a:p>
            <a:pPr>
              <a:defRPr/>
            </a:pPr>
            <a:fld id="{6CDF96D3-061B-4864-901C-DE2660FA7641}" type="datetime1">
              <a:rPr lang="en-US" smtClean="0"/>
              <a:pPr>
                <a:defRPr/>
              </a:pPr>
              <a:t>8/17/2018</a:t>
            </a:fld>
            <a:endParaRPr lang="en-US" dirty="0"/>
          </a:p>
        </p:txBody>
      </p:sp>
      <p:sp>
        <p:nvSpPr>
          <p:cNvPr id="5" name="Slide Number Placeholder 4"/>
          <p:cNvSpPr>
            <a:spLocks noGrp="1"/>
          </p:cNvSpPr>
          <p:nvPr>
            <p:ph type="sldNum" sz="quarter" idx="11"/>
          </p:nvPr>
        </p:nvSpPr>
        <p:spPr/>
        <p:txBody>
          <a:bodyPr/>
          <a:lstStyle/>
          <a:p>
            <a:pPr>
              <a:defRPr/>
            </a:pPr>
            <a:fld id="{91F25790-A9A0-4505-8379-727DD0220737}" type="slidenum">
              <a:rPr lang="en-US" smtClean="0"/>
              <a:pPr>
                <a:defRPr/>
              </a:pPr>
              <a:t>24</a:t>
            </a:fld>
            <a:endParaRPr lang="en-US" dirty="0"/>
          </a:p>
        </p:txBody>
      </p:sp>
      <p:sp>
        <p:nvSpPr>
          <p:cNvPr id="6" name="Footer Placeholder 5"/>
          <p:cNvSpPr>
            <a:spLocks noGrp="1"/>
          </p:cNvSpPr>
          <p:nvPr>
            <p:ph type="ftr" sz="quarter" idx="12"/>
          </p:nvPr>
        </p:nvSpPr>
        <p:spPr/>
        <p:txBody>
          <a:bodyPr/>
          <a:lstStyle/>
          <a:p>
            <a:pPr>
              <a:defRPr/>
            </a:pPr>
            <a:r>
              <a:rPr lang="en-US" dirty="0"/>
              <a:t>© 2015, Perfecto Mobile Ltd.  All Rights Reserved.  </a:t>
            </a:r>
          </a:p>
        </p:txBody>
      </p:sp>
      <p:sp>
        <p:nvSpPr>
          <p:cNvPr id="3" name="TextBox 2"/>
          <p:cNvSpPr txBox="1"/>
          <p:nvPr/>
        </p:nvSpPr>
        <p:spPr>
          <a:xfrm>
            <a:off x="0" y="2017328"/>
            <a:ext cx="8153400" cy="4524315"/>
          </a:xfrm>
          <a:prstGeom prst="rect">
            <a:avLst/>
          </a:prstGeom>
          <a:noFill/>
        </p:spPr>
        <p:txBody>
          <a:bodyPr wrap="square" rtlCol="0">
            <a:spAutoFit/>
          </a:bodyPr>
          <a:lstStyle/>
          <a:p>
            <a:r>
              <a:rPr lang="en-US" b="1" i="1" dirty="0">
                <a:solidFill>
                  <a:srgbClr val="00206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       driver.get("http://nxc.co.il/demoaut/shop.html");</a:t>
            </a:r>
          </a:p>
          <a:p>
            <a:r>
              <a:rPr lang="en-US" b="1" i="1" dirty="0">
                <a:solidFill>
                  <a:srgbClr val="00206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        </a:t>
            </a:r>
          </a:p>
          <a:p>
            <a:r>
              <a:rPr lang="en-US" b="1" i="1" dirty="0">
                <a:solidFill>
                  <a:srgbClr val="00206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        Map&lt;String, Object&gt; params1 = new HashMap&lt;&gt;();</a:t>
            </a:r>
          </a:p>
          <a:p>
            <a:r>
              <a:rPr lang="en-US" b="1" i="1" dirty="0">
                <a:solidFill>
                  <a:srgbClr val="00206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        params1.put("content", "Chrome");</a:t>
            </a:r>
          </a:p>
          <a:p>
            <a:r>
              <a:rPr lang="en-US" b="1" i="1" dirty="0">
                <a:solidFill>
                  <a:srgbClr val="00206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        params1.put("timeout", "30");</a:t>
            </a:r>
          </a:p>
          <a:p>
            <a:r>
              <a:rPr lang="en-US" b="1" i="1" dirty="0">
                <a:solidFill>
                  <a:srgbClr val="00206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        params1.put("threshold", "100");</a:t>
            </a:r>
          </a:p>
          <a:p>
            <a:r>
              <a:rPr lang="en-US" b="1" i="1" dirty="0">
                <a:solidFill>
                  <a:srgbClr val="00206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        Object result1 = driver.executeScript("mobile:text:find", params1);</a:t>
            </a:r>
          </a:p>
          <a:p>
            <a:r>
              <a:rPr lang="en-US" b="1" i="1" dirty="0">
                <a:solidFill>
                  <a:srgbClr val="00206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        </a:t>
            </a:r>
          </a:p>
          <a:p>
            <a:r>
              <a:rPr lang="en-US" b="1" i="1" dirty="0">
                <a:solidFill>
                  <a:srgbClr val="00206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        Map&lt;String, Object&gt; params2 = new HashMap&lt;&gt;();</a:t>
            </a:r>
          </a:p>
          <a:p>
            <a:r>
              <a:rPr lang="en-US" b="1" i="1" dirty="0">
                <a:solidFill>
                  <a:srgbClr val="00206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        params2.put("label", "buy now");</a:t>
            </a:r>
          </a:p>
          <a:p>
            <a:r>
              <a:rPr lang="en-US" b="1" i="1" dirty="0">
                <a:solidFill>
                  <a:srgbClr val="00206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        params2.put("relation.direction", "left");</a:t>
            </a:r>
          </a:p>
          <a:p>
            <a:r>
              <a:rPr lang="en-US" b="1" i="1" dirty="0">
                <a:solidFill>
                  <a:srgbClr val="00206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        params2.put("relation.inline", "horizontal");</a:t>
            </a:r>
          </a:p>
          <a:p>
            <a:r>
              <a:rPr lang="en-US" b="1" i="1" dirty="0">
                <a:solidFill>
                  <a:srgbClr val="00206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        params2.put("timeout", "30");</a:t>
            </a:r>
          </a:p>
          <a:p>
            <a:r>
              <a:rPr lang="en-US" b="1" i="1" dirty="0">
                <a:solidFill>
                  <a:srgbClr val="00206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        params2.put("threshold", "100");</a:t>
            </a:r>
          </a:p>
          <a:p>
            <a:pPr marL="520700" indent="-520700"/>
            <a:r>
              <a:rPr lang="en-US" b="1" i="1" dirty="0">
                <a:solidFill>
                  <a:srgbClr val="00206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        Object result2 = driver.executeScript("mobile:button-text:click", params2);</a:t>
            </a:r>
          </a:p>
        </p:txBody>
      </p:sp>
      <p:pic>
        <p:nvPicPr>
          <p:cNvPr id="9" name="Picture 8"/>
          <p:cNvPicPr>
            <a:picLocks noChangeAspect="1"/>
          </p:cNvPicPr>
          <p:nvPr/>
        </p:nvPicPr>
        <p:blipFill>
          <a:blip r:embed="rId3"/>
          <a:stretch>
            <a:fillRect/>
          </a:stretch>
        </p:blipFill>
        <p:spPr>
          <a:xfrm>
            <a:off x="8283638" y="913203"/>
            <a:ext cx="3629025" cy="5600700"/>
          </a:xfrm>
          <a:prstGeom prst="rect">
            <a:avLst/>
          </a:prstGeom>
        </p:spPr>
      </p:pic>
      <p:sp>
        <p:nvSpPr>
          <p:cNvPr id="10" name="TextBox 9"/>
          <p:cNvSpPr txBox="1"/>
          <p:nvPr/>
        </p:nvSpPr>
        <p:spPr>
          <a:xfrm>
            <a:off x="238053" y="913203"/>
            <a:ext cx="7540831" cy="830997"/>
          </a:xfrm>
          <a:prstGeom prst="rect">
            <a:avLst/>
          </a:prstGeom>
          <a:noFill/>
        </p:spPr>
        <p:txBody>
          <a:bodyPr wrap="square" rtlCol="0">
            <a:spAutoFit/>
          </a:bodyPr>
          <a:lstStyle/>
          <a:p>
            <a:r>
              <a:rPr lang="en-US" sz="2400" dirty="0">
                <a:latin typeface="Source Sans Pro" panose="020B0503030403020204" pitchFamily="34" charset="0"/>
                <a:ea typeface="Source Sans Pro" panose="020B0503030403020204" pitchFamily="34" charset="0"/>
              </a:rPr>
              <a:t>The below represents what Visual Relations would look when used properly in code</a:t>
            </a:r>
          </a:p>
        </p:txBody>
      </p:sp>
      <p:sp>
        <p:nvSpPr>
          <p:cNvPr id="11" name="Rounded Rectangle 10"/>
          <p:cNvSpPr/>
          <p:nvPr/>
        </p:nvSpPr>
        <p:spPr>
          <a:xfrm>
            <a:off x="10880441" y="4164226"/>
            <a:ext cx="809051" cy="42574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6856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999" y="124371"/>
            <a:ext cx="8229600" cy="589128"/>
          </a:xfrm>
        </p:spPr>
        <p:txBody>
          <a:bodyPr/>
          <a:lstStyle/>
          <a:p>
            <a:r>
              <a:rPr lang="en-US" dirty="0"/>
              <a:t>Summary</a:t>
            </a:r>
          </a:p>
        </p:txBody>
      </p:sp>
      <p:sp>
        <p:nvSpPr>
          <p:cNvPr id="3" name="Content Placeholder 2"/>
          <p:cNvSpPr>
            <a:spLocks noGrp="1"/>
          </p:cNvSpPr>
          <p:nvPr>
            <p:ph idx="4294967295"/>
          </p:nvPr>
        </p:nvSpPr>
        <p:spPr>
          <a:xfrm>
            <a:off x="611999" y="1193451"/>
            <a:ext cx="10933113" cy="5086350"/>
          </a:xfrm>
        </p:spPr>
        <p:txBody>
          <a:bodyPr>
            <a:normAutofit/>
          </a:bodyPr>
          <a:lstStyle/>
          <a:p>
            <a:pPr marL="0" indent="0">
              <a:buNone/>
            </a:pPr>
            <a:r>
              <a:rPr lang="en-US" dirty="0"/>
              <a:t>In this module we:</a:t>
            </a:r>
          </a:p>
          <a:p>
            <a:r>
              <a:rPr lang="en-US" dirty="0"/>
              <a:t>Reviewed the available commands and parameters available through Visual Analysis</a:t>
            </a:r>
          </a:p>
          <a:p>
            <a:r>
              <a:rPr lang="en-US" dirty="0"/>
              <a:t>Learned when and how to take advantage of these commands and the best practices when using them.  </a:t>
            </a:r>
          </a:p>
          <a:p>
            <a:r>
              <a:rPr lang="en-US" dirty="0"/>
              <a:t>Saw how to record and refactor the code for these commands in our framework to make them into reusable methods.  </a:t>
            </a:r>
          </a:p>
          <a:p>
            <a:endParaRPr lang="en-US" dirty="0"/>
          </a:p>
          <a:p>
            <a:r>
              <a:rPr lang="en-US" dirty="0"/>
              <a:t>You should now know how to effectively use Visual Analysis to complement your object based testing.</a:t>
            </a:r>
          </a:p>
        </p:txBody>
      </p:sp>
    </p:spTree>
    <p:extLst>
      <p:ext uri="{BB962C8B-B14F-4D97-AF65-F5344CB8AC3E}">
        <p14:creationId xmlns:p14="http://schemas.microsoft.com/office/powerpoint/2010/main" val="3059845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609600" y="1008621"/>
            <a:ext cx="10972800" cy="5292287"/>
          </a:xfrm>
        </p:spPr>
        <p:txBody>
          <a:bodyPr>
            <a:normAutofit/>
          </a:bodyPr>
          <a:lstStyle/>
          <a:p>
            <a:r>
              <a:rPr lang="en-US" dirty="0"/>
              <a:t>​Visual Analysis - </a:t>
            </a:r>
            <a:r>
              <a:rPr lang="en-US" dirty="0">
                <a:hlinkClick r:id="rId3"/>
              </a:rPr>
              <a:t>https://developers.perfectomobile.com/display/PD/Basic+Visual+Analysis</a:t>
            </a:r>
            <a:r>
              <a:rPr lang="en-US" dirty="0"/>
              <a:t> </a:t>
            </a:r>
          </a:p>
          <a:p>
            <a:r>
              <a:rPr lang="en-US" dirty="0"/>
              <a:t>Commands - </a:t>
            </a:r>
            <a:r>
              <a:rPr lang="en-US" dirty="0">
                <a:hlinkClick r:id="rId4"/>
              </a:rPr>
              <a:t>https://developers.perfectomobile.com/display/PD/Visual+Analysis+Functions</a:t>
            </a:r>
            <a:r>
              <a:rPr lang="en-US" dirty="0"/>
              <a:t> </a:t>
            </a:r>
          </a:p>
          <a:p>
            <a:r>
              <a:rPr lang="en-US" dirty="0"/>
              <a:t>Parameters - </a:t>
            </a:r>
            <a:r>
              <a:rPr lang="en-US" dirty="0">
                <a:hlinkClick r:id="rId5"/>
              </a:rPr>
              <a:t>https://developers.perfectomobile.com/display/PD/General+Visual+Analysis+Parameters</a:t>
            </a:r>
            <a:r>
              <a:rPr lang="en-US" dirty="0"/>
              <a:t> </a:t>
            </a:r>
          </a:p>
          <a:p>
            <a:r>
              <a:rPr lang="en-US" dirty="0"/>
              <a:t>Visual Relations - </a:t>
            </a:r>
            <a:r>
              <a:rPr lang="en-US" dirty="0">
                <a:hlinkClick r:id="rId6"/>
              </a:rPr>
              <a:t>https://developers.perfectomobile.com/display/PD/Visual+Relations</a:t>
            </a:r>
            <a:r>
              <a:rPr lang="en-US"/>
              <a:t> </a:t>
            </a:r>
            <a:endParaRPr lang="en-US" dirty="0"/>
          </a:p>
        </p:txBody>
      </p:sp>
    </p:spTree>
    <p:extLst>
      <p:ext uri="{BB962C8B-B14F-4D97-AF65-F5344CB8AC3E}">
        <p14:creationId xmlns:p14="http://schemas.microsoft.com/office/powerpoint/2010/main" val="3638035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985200" cy="685800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8024" y="5015754"/>
            <a:ext cx="3831877" cy="1698273"/>
          </a:xfrm>
          <a:prstGeom prst="rect">
            <a:avLst/>
          </a:prstGeom>
        </p:spPr>
      </p:pic>
      <p:sp>
        <p:nvSpPr>
          <p:cNvPr id="14" name="TextBox 13"/>
          <p:cNvSpPr txBox="1"/>
          <p:nvPr/>
        </p:nvSpPr>
        <p:spPr>
          <a:xfrm>
            <a:off x="1238252" y="2184247"/>
            <a:ext cx="10027629" cy="1384995"/>
          </a:xfrm>
          <a:prstGeom prst="rect">
            <a:avLst/>
          </a:prstGeom>
          <a:noFill/>
          <a:effectLst>
            <a:outerShdw blurRad="88900" dist="50800" dir="3000000" algn="ctr" rotWithShape="0">
              <a:srgbClr val="000000">
                <a:alpha val="43137"/>
              </a:srgbClr>
            </a:outerShdw>
          </a:effectLst>
        </p:spPr>
        <p:txBody>
          <a:bodyPr wrap="square" rtlCol="0">
            <a:spAutoFit/>
          </a:bodyPr>
          <a:lstStyle/>
          <a:p>
            <a:pPr algn="r" defTabSz="914377" eaLnBrk="1" fontAlgn="auto" hangingPunct="1">
              <a:spcBef>
                <a:spcPts val="0"/>
              </a:spcBef>
              <a:spcAft>
                <a:spcPts val="0"/>
              </a:spcAft>
              <a:defRPr/>
            </a:pPr>
            <a:r>
              <a:rPr lang="en-US" sz="6000" kern="0" dirty="0">
                <a:solidFill>
                  <a:prstClr val="white"/>
                </a:solidFill>
                <a:latin typeface="OfficinaSanITCBol" panose="02000806040000020004" pitchFamily="2" charset="0"/>
              </a:rPr>
              <a:t>Thank You</a:t>
            </a:r>
          </a:p>
          <a:p>
            <a:pPr algn="r" defTabSz="914377" eaLnBrk="1" fontAlgn="auto" hangingPunct="1">
              <a:spcBef>
                <a:spcPts val="0"/>
              </a:spcBef>
              <a:spcAft>
                <a:spcPts val="0"/>
              </a:spcAft>
              <a:defRPr/>
            </a:pPr>
            <a:endParaRPr lang="en-US" sz="2400" kern="0" dirty="0">
              <a:solidFill>
                <a:prstClr val="white"/>
              </a:solidFill>
              <a:latin typeface="OfficinaSanITCBol" panose="02000806040000020004" pitchFamily="2" charset="0"/>
            </a:endParaRPr>
          </a:p>
        </p:txBody>
      </p:sp>
    </p:spTree>
    <p:extLst>
      <p:ext uri="{BB962C8B-B14F-4D97-AF65-F5344CB8AC3E}">
        <p14:creationId xmlns:p14="http://schemas.microsoft.com/office/powerpoint/2010/main" val="1308043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3950546" y="3277608"/>
            <a:ext cx="6056432" cy="532435"/>
          </a:xfrm>
        </p:spPr>
        <p:txBody>
          <a:bodyPr/>
          <a:lstStyle/>
          <a:p>
            <a:endParaRPr lang="en-US"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190847" y="5018567"/>
            <a:ext cx="7697972" cy="707886"/>
          </a:xfrm>
          <a:prstGeom prst="rect">
            <a:avLst/>
          </a:prstGeom>
          <a:noFill/>
        </p:spPr>
        <p:txBody>
          <a:bodyPr wrap="square" rtlCol="0">
            <a:spAutoFit/>
          </a:bodyPr>
          <a:lstStyle/>
          <a:p>
            <a:r>
              <a:rPr lang="en-US" sz="4000" b="1" dirty="0">
                <a:solidFill>
                  <a:schemeClr val="bg1"/>
                </a:solidFill>
              </a:rPr>
              <a:t>Introducing Visual Analysis</a:t>
            </a:r>
          </a:p>
        </p:txBody>
      </p:sp>
    </p:spTree>
    <p:extLst>
      <p:ext uri="{BB962C8B-B14F-4D97-AF65-F5344CB8AC3E}">
        <p14:creationId xmlns:p14="http://schemas.microsoft.com/office/powerpoint/2010/main" val="950142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Analysis </a:t>
            </a:r>
          </a:p>
        </p:txBody>
      </p:sp>
      <p:sp>
        <p:nvSpPr>
          <p:cNvPr id="3" name="Content Placeholder 2"/>
          <p:cNvSpPr>
            <a:spLocks noGrp="1"/>
          </p:cNvSpPr>
          <p:nvPr>
            <p:ph idx="1"/>
          </p:nvPr>
        </p:nvSpPr>
        <p:spPr/>
        <p:txBody>
          <a:bodyPr/>
          <a:lstStyle/>
          <a:p>
            <a:pPr marL="0" indent="0">
              <a:buNone/>
            </a:pPr>
            <a:r>
              <a:rPr lang="en-US" dirty="0"/>
              <a:t>Visual Analysis takes a </a:t>
            </a:r>
            <a:r>
              <a:rPr lang="en-US" b="1" dirty="0"/>
              <a:t>screenshot image </a:t>
            </a:r>
            <a:r>
              <a:rPr lang="en-US" dirty="0"/>
              <a:t>from a device and analyzes it for text (Optical Character Recognition) and images (Image Recognition).</a:t>
            </a:r>
          </a:p>
          <a:p>
            <a:endParaRPr lang="en-US" dirty="0"/>
          </a:p>
          <a:p>
            <a:pPr marL="0" indent="0">
              <a:buNone/>
            </a:pPr>
            <a:r>
              <a:rPr lang="en-US" dirty="0"/>
              <a:t>When should I use it?</a:t>
            </a:r>
          </a:p>
          <a:p>
            <a:pPr lvl="1"/>
            <a:r>
              <a:rPr lang="en-US" dirty="0"/>
              <a:t>When object analysis is not available for the required element or is becoming difficult to maintain for a specific element</a:t>
            </a:r>
          </a:p>
          <a:p>
            <a:pPr lvl="1"/>
            <a:r>
              <a:rPr lang="en-US" dirty="0"/>
              <a:t>When you want to validate what the user </a:t>
            </a:r>
            <a:r>
              <a:rPr lang="en-US" b="1" dirty="0"/>
              <a:t>actually sees</a:t>
            </a:r>
          </a:p>
          <a:p>
            <a:pPr lvl="2"/>
            <a:r>
              <a:rPr lang="en-US" dirty="0"/>
              <a:t>Verify layout of the application, landscape vs portrait for instance</a:t>
            </a:r>
          </a:p>
          <a:p>
            <a:pPr lvl="1"/>
            <a:r>
              <a:rPr lang="en-US" dirty="0"/>
              <a:t>When you need to gather timer results for actions</a:t>
            </a:r>
          </a:p>
        </p:txBody>
      </p:sp>
      <p:sp>
        <p:nvSpPr>
          <p:cNvPr id="4" name="Date Placeholder 3"/>
          <p:cNvSpPr>
            <a:spLocks noGrp="1"/>
          </p:cNvSpPr>
          <p:nvPr>
            <p:ph type="dt" sz="half" idx="10"/>
          </p:nvPr>
        </p:nvSpPr>
        <p:spPr/>
        <p:txBody>
          <a:bodyPr/>
          <a:lstStyle/>
          <a:p>
            <a:pPr>
              <a:defRPr/>
            </a:pPr>
            <a:fld id="{A73A290A-88CA-473A-9545-42C010ACC0FF}" type="datetime1">
              <a:rPr lang="en-US" smtClean="0"/>
              <a:pPr>
                <a:defRPr/>
              </a:pPr>
              <a:t>8/17/2018</a:t>
            </a:fld>
            <a:endParaRPr lang="en-US" dirty="0"/>
          </a:p>
        </p:txBody>
      </p:sp>
      <p:sp>
        <p:nvSpPr>
          <p:cNvPr id="5" name="Slide Number Placeholder 4"/>
          <p:cNvSpPr>
            <a:spLocks noGrp="1"/>
          </p:cNvSpPr>
          <p:nvPr>
            <p:ph type="sldNum" sz="quarter" idx="11"/>
          </p:nvPr>
        </p:nvSpPr>
        <p:spPr/>
        <p:txBody>
          <a:bodyPr/>
          <a:lstStyle/>
          <a:p>
            <a:pPr>
              <a:defRPr/>
            </a:pPr>
            <a:fld id="{F8F8B37D-89E5-4F0F-B9F7-674BDC2B1E0F}" type="slidenum">
              <a:rPr lang="en-US" smtClean="0"/>
              <a:pPr>
                <a:defRPr/>
              </a:pPr>
              <a:t>4</a:t>
            </a:fld>
            <a:endParaRPr lang="en-US" dirty="0"/>
          </a:p>
        </p:txBody>
      </p:sp>
      <p:sp>
        <p:nvSpPr>
          <p:cNvPr id="6" name="Footer Placeholder 5"/>
          <p:cNvSpPr>
            <a:spLocks noGrp="1"/>
          </p:cNvSpPr>
          <p:nvPr>
            <p:ph type="ftr" sz="quarter" idx="12"/>
          </p:nvPr>
        </p:nvSpPr>
        <p:spPr/>
        <p:txBody>
          <a:bodyPr/>
          <a:lstStyle/>
          <a:p>
            <a:pPr>
              <a:defRPr/>
            </a:pPr>
            <a:r>
              <a:rPr lang="en-US" dirty="0"/>
              <a:t>© 2015, Perfecto Mobile Ltd.  All Rights Reserved.  </a:t>
            </a:r>
          </a:p>
        </p:txBody>
      </p:sp>
    </p:spTree>
    <p:extLst>
      <p:ext uri="{BB962C8B-B14F-4D97-AF65-F5344CB8AC3E}">
        <p14:creationId xmlns:p14="http://schemas.microsoft.com/office/powerpoint/2010/main" val="2663522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Available Visual Commands</a:t>
            </a:r>
          </a:p>
        </p:txBody>
      </p:sp>
      <p:sp>
        <p:nvSpPr>
          <p:cNvPr id="3" name="Content Placeholder 2"/>
          <p:cNvSpPr>
            <a:spLocks noGrp="1"/>
          </p:cNvSpPr>
          <p:nvPr>
            <p:ph idx="1"/>
          </p:nvPr>
        </p:nvSpPr>
        <p:spPr>
          <a:xfrm>
            <a:off x="4618464" y="1281305"/>
            <a:ext cx="6735336" cy="4817733"/>
          </a:xfrm>
        </p:spPr>
        <p:txBody>
          <a:bodyPr/>
          <a:lstStyle/>
          <a:p>
            <a:pPr marL="0" indent="0">
              <a:buNone/>
            </a:pPr>
            <a:endParaRPr lang="en-US" sz="2700" b="1" dirty="0"/>
          </a:p>
          <a:p>
            <a:r>
              <a:rPr lang="en-US" sz="2700" b="1" dirty="0"/>
              <a:t>Check/Sync – </a:t>
            </a:r>
            <a:r>
              <a:rPr lang="en-US" sz="2700" dirty="0"/>
              <a:t>Validates that the needle appears on the screen</a:t>
            </a:r>
          </a:p>
          <a:p>
            <a:pPr marL="0" indent="0">
              <a:buNone/>
            </a:pPr>
            <a:endParaRPr lang="en-US" sz="2700" dirty="0"/>
          </a:p>
          <a:p>
            <a:r>
              <a:rPr lang="en-US" sz="2700" b="1" dirty="0"/>
              <a:t>Select/Button – </a:t>
            </a:r>
            <a:r>
              <a:rPr lang="en-US" sz="2700" dirty="0"/>
              <a:t>Clicks on the needle</a:t>
            </a:r>
          </a:p>
          <a:p>
            <a:pPr marL="0" indent="0">
              <a:buNone/>
            </a:pPr>
            <a:endParaRPr lang="en-US" sz="2700" dirty="0"/>
          </a:p>
          <a:p>
            <a:r>
              <a:rPr lang="en-US" sz="2700" b="1" dirty="0"/>
              <a:t>Find</a:t>
            </a:r>
            <a:r>
              <a:rPr lang="en-US" sz="2700" dirty="0"/>
              <a:t> </a:t>
            </a:r>
            <a:r>
              <a:rPr lang="en-US" sz="2700" b="1" dirty="0"/>
              <a:t>–</a:t>
            </a:r>
            <a:r>
              <a:rPr lang="en-US" sz="2700" dirty="0"/>
              <a:t> </a:t>
            </a:r>
            <a:r>
              <a:rPr lang="en-US" altLang="en-US" sz="2700" dirty="0">
                <a:latin typeface="Source Sans Pro"/>
                <a:ea typeface="Source Sans Pro"/>
                <a:cs typeface="Source Sans Pro"/>
              </a:rPr>
              <a:t>Finds a needle for visual relations</a:t>
            </a:r>
          </a:p>
          <a:p>
            <a:endParaRPr lang="en-US" altLang="en-US" sz="2700" dirty="0">
              <a:latin typeface="Source Sans Pro"/>
              <a:ea typeface="Source Sans Pro"/>
              <a:cs typeface="Source Sans Pro"/>
            </a:endParaRPr>
          </a:p>
          <a:p>
            <a:r>
              <a:rPr lang="en-US" sz="2700" b="1" dirty="0"/>
              <a:t>Edit</a:t>
            </a:r>
            <a:r>
              <a:rPr lang="en-US" sz="2700" dirty="0"/>
              <a:t> </a:t>
            </a:r>
            <a:r>
              <a:rPr lang="en-US" sz="2700" b="1" dirty="0"/>
              <a:t>–</a:t>
            </a:r>
            <a:r>
              <a:rPr lang="en-US" sz="2700" dirty="0"/>
              <a:t> </a:t>
            </a:r>
            <a:r>
              <a:rPr lang="en-US" altLang="en-US" sz="2700" i="1" dirty="0">
                <a:latin typeface="Source Sans Pro"/>
                <a:ea typeface="Source Sans Pro"/>
                <a:cs typeface="Source Sans Pro"/>
              </a:rPr>
              <a:t>Get</a:t>
            </a:r>
            <a:r>
              <a:rPr lang="en-US" altLang="en-US" sz="2700" dirty="0">
                <a:latin typeface="Source Sans Pro"/>
                <a:ea typeface="Source Sans Pro"/>
                <a:cs typeface="Source Sans Pro"/>
              </a:rPr>
              <a:t> or </a:t>
            </a:r>
            <a:r>
              <a:rPr lang="en-US" altLang="en-US" sz="2700" i="1" dirty="0">
                <a:latin typeface="Source Sans Pro"/>
                <a:ea typeface="Source Sans Pro"/>
                <a:cs typeface="Source Sans Pro"/>
              </a:rPr>
              <a:t>set</a:t>
            </a:r>
            <a:r>
              <a:rPr lang="en-US" altLang="en-US" sz="2700" dirty="0">
                <a:latin typeface="Source Sans Pro"/>
                <a:ea typeface="Source Sans Pro"/>
                <a:cs typeface="Source Sans Pro"/>
              </a:rPr>
              <a:t> text in your application</a:t>
            </a:r>
          </a:p>
        </p:txBody>
      </p:sp>
      <p:sp>
        <p:nvSpPr>
          <p:cNvPr id="4" name="Date Placeholder 3"/>
          <p:cNvSpPr>
            <a:spLocks noGrp="1"/>
          </p:cNvSpPr>
          <p:nvPr>
            <p:ph type="dt" sz="half" idx="10"/>
          </p:nvPr>
        </p:nvSpPr>
        <p:spPr/>
        <p:txBody>
          <a:bodyPr/>
          <a:lstStyle/>
          <a:p>
            <a:pPr>
              <a:defRPr/>
            </a:pPr>
            <a:fld id="{6CDF96D3-061B-4864-901C-DE2660FA7641}" type="datetime1">
              <a:rPr lang="en-US" smtClean="0"/>
              <a:pPr>
                <a:defRPr/>
              </a:pPr>
              <a:t>8/17/2018</a:t>
            </a:fld>
            <a:endParaRPr lang="en-US" dirty="0"/>
          </a:p>
        </p:txBody>
      </p:sp>
      <p:sp>
        <p:nvSpPr>
          <p:cNvPr id="5" name="Slide Number Placeholder 4"/>
          <p:cNvSpPr>
            <a:spLocks noGrp="1"/>
          </p:cNvSpPr>
          <p:nvPr>
            <p:ph type="sldNum" sz="quarter" idx="11"/>
          </p:nvPr>
        </p:nvSpPr>
        <p:spPr/>
        <p:txBody>
          <a:bodyPr/>
          <a:lstStyle/>
          <a:p>
            <a:pPr>
              <a:defRPr/>
            </a:pPr>
            <a:fld id="{91F25790-A9A0-4505-8379-727DD0220737}" type="slidenum">
              <a:rPr lang="en-US" smtClean="0"/>
              <a:pPr>
                <a:defRPr/>
              </a:pPr>
              <a:t>5</a:t>
            </a:fld>
            <a:endParaRPr lang="en-US" dirty="0"/>
          </a:p>
        </p:txBody>
      </p:sp>
      <p:sp>
        <p:nvSpPr>
          <p:cNvPr id="6" name="Footer Placeholder 5"/>
          <p:cNvSpPr>
            <a:spLocks noGrp="1"/>
          </p:cNvSpPr>
          <p:nvPr>
            <p:ph type="ftr" sz="quarter" idx="12"/>
          </p:nvPr>
        </p:nvSpPr>
        <p:spPr/>
        <p:txBody>
          <a:bodyPr/>
          <a:lstStyle/>
          <a:p>
            <a:pPr>
              <a:defRPr/>
            </a:pPr>
            <a:r>
              <a:rPr lang="en-US" dirty="0"/>
              <a:t>© 2015, Perfecto Mobile Ltd.  All Rights Reserved.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100" y="1329136"/>
            <a:ext cx="3035300" cy="3594100"/>
          </a:xfrm>
          <a:prstGeom prst="rect">
            <a:avLst/>
          </a:prstGeom>
        </p:spPr>
      </p:pic>
      <p:sp>
        <p:nvSpPr>
          <p:cNvPr id="27" name="Rounded Rectangle 26"/>
          <p:cNvSpPr/>
          <p:nvPr/>
        </p:nvSpPr>
        <p:spPr>
          <a:xfrm>
            <a:off x="480152" y="3593806"/>
            <a:ext cx="3101248" cy="1286898"/>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683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5740400" cy="793750"/>
          </a:xfrm>
        </p:spPr>
        <p:txBody>
          <a:bodyPr/>
          <a:lstStyle/>
          <a:p>
            <a:r>
              <a:rPr lang="en-US" dirty="0"/>
              <a:t>Needle in the Haystack</a:t>
            </a:r>
          </a:p>
        </p:txBody>
      </p:sp>
      <p:sp>
        <p:nvSpPr>
          <p:cNvPr id="3" name="Content Placeholder 2"/>
          <p:cNvSpPr>
            <a:spLocks noGrp="1"/>
          </p:cNvSpPr>
          <p:nvPr>
            <p:ph idx="1"/>
          </p:nvPr>
        </p:nvSpPr>
        <p:spPr>
          <a:xfrm>
            <a:off x="838200" y="1182687"/>
            <a:ext cx="5676900" cy="4087813"/>
          </a:xfrm>
        </p:spPr>
        <p:txBody>
          <a:bodyPr/>
          <a:lstStyle/>
          <a:p>
            <a:pPr marL="0" indent="0">
              <a:buNone/>
            </a:pPr>
            <a:r>
              <a:rPr lang="en-US" dirty="0"/>
              <a:t>Basic concepts of visual analysis</a:t>
            </a:r>
          </a:p>
          <a:p>
            <a:r>
              <a:rPr lang="en-US" b="1" dirty="0"/>
              <a:t>Haystack</a:t>
            </a:r>
            <a:r>
              <a:rPr lang="en-US" dirty="0"/>
              <a:t> – screenshot of the current page displayed on the device.</a:t>
            </a:r>
          </a:p>
          <a:p>
            <a:r>
              <a:rPr lang="en-US" b="1" dirty="0"/>
              <a:t>Needle</a:t>
            </a:r>
            <a:r>
              <a:rPr lang="en-US" dirty="0"/>
              <a:t> – the image or text that we need to find.</a:t>
            </a:r>
          </a:p>
          <a:p>
            <a:pPr marL="0" indent="0">
              <a:buNone/>
            </a:pPr>
            <a:r>
              <a:rPr lang="en-US" dirty="0"/>
              <a:t>Perfecto provides the tools to analyze the screen (</a:t>
            </a:r>
            <a:r>
              <a:rPr lang="en-US" i="1" dirty="0"/>
              <a:t>haystack)</a:t>
            </a:r>
            <a:r>
              <a:rPr lang="en-US" dirty="0"/>
              <a:t> and identify the element (</a:t>
            </a:r>
            <a:r>
              <a:rPr lang="en-US" i="1" dirty="0"/>
              <a:t>needle)</a:t>
            </a:r>
            <a:r>
              <a:rPr lang="en-US" dirty="0"/>
              <a:t>.</a:t>
            </a:r>
          </a:p>
        </p:txBody>
      </p:sp>
      <p:sp>
        <p:nvSpPr>
          <p:cNvPr id="4" name="Date Placeholder 3"/>
          <p:cNvSpPr>
            <a:spLocks noGrp="1"/>
          </p:cNvSpPr>
          <p:nvPr>
            <p:ph type="dt" sz="half" idx="10"/>
          </p:nvPr>
        </p:nvSpPr>
        <p:spPr/>
        <p:txBody>
          <a:bodyPr/>
          <a:lstStyle/>
          <a:p>
            <a:pPr>
              <a:defRPr/>
            </a:pPr>
            <a:fld id="{A73A290A-88CA-473A-9545-42C010ACC0FF}" type="datetime1">
              <a:rPr lang="en-US" smtClean="0"/>
              <a:pPr>
                <a:defRPr/>
              </a:pPr>
              <a:t>8/17/2018</a:t>
            </a:fld>
            <a:endParaRPr lang="en-US" dirty="0"/>
          </a:p>
        </p:txBody>
      </p:sp>
      <p:sp>
        <p:nvSpPr>
          <p:cNvPr id="5" name="Slide Number Placeholder 4"/>
          <p:cNvSpPr>
            <a:spLocks noGrp="1"/>
          </p:cNvSpPr>
          <p:nvPr>
            <p:ph type="sldNum" sz="quarter" idx="11"/>
          </p:nvPr>
        </p:nvSpPr>
        <p:spPr/>
        <p:txBody>
          <a:bodyPr/>
          <a:lstStyle/>
          <a:p>
            <a:pPr>
              <a:defRPr/>
            </a:pPr>
            <a:fld id="{F8F8B37D-89E5-4F0F-B9F7-674BDC2B1E0F}" type="slidenum">
              <a:rPr lang="en-US" smtClean="0"/>
              <a:pPr>
                <a:defRPr/>
              </a:pPr>
              <a:t>6</a:t>
            </a:fld>
            <a:endParaRPr lang="en-US" dirty="0"/>
          </a:p>
        </p:txBody>
      </p:sp>
      <p:sp>
        <p:nvSpPr>
          <p:cNvPr id="6" name="Footer Placeholder 5"/>
          <p:cNvSpPr>
            <a:spLocks noGrp="1"/>
          </p:cNvSpPr>
          <p:nvPr>
            <p:ph type="ftr" sz="quarter" idx="12"/>
          </p:nvPr>
        </p:nvSpPr>
        <p:spPr/>
        <p:txBody>
          <a:bodyPr/>
          <a:lstStyle/>
          <a:p>
            <a:pPr>
              <a:defRPr/>
            </a:pPr>
            <a:r>
              <a:rPr lang="en-US" dirty="0"/>
              <a:t>© 2015, Perfecto Mobile Ltd.  All Rights Reserved.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0600" y="1322614"/>
            <a:ext cx="2845542" cy="441319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2740" y="1182688"/>
            <a:ext cx="748439" cy="981185"/>
          </a:xfrm>
          <a:prstGeom prst="rect">
            <a:avLst/>
          </a:prstGeom>
        </p:spPr>
      </p:pic>
      <p:cxnSp>
        <p:nvCxnSpPr>
          <p:cNvPr id="10" name="Straight Arrow Connector 9"/>
          <p:cNvCxnSpPr/>
          <p:nvPr/>
        </p:nvCxnSpPr>
        <p:spPr>
          <a:xfrm>
            <a:off x="7905590" y="1577556"/>
            <a:ext cx="705010" cy="13380"/>
          </a:xfrm>
          <a:prstGeom prst="straightConnector1">
            <a:avLst/>
          </a:prstGeom>
          <a:ln w="82550" cmpd="tri">
            <a:solidFill>
              <a:srgbClr val="92D050"/>
            </a:solidFill>
            <a:headEnd type="none"/>
            <a:tailEnd type="stealth"/>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5831628" y="1182688"/>
            <a:ext cx="5794314" cy="4777241"/>
            <a:chOff x="5672390" y="1182688"/>
            <a:chExt cx="5953553" cy="4777241"/>
          </a:xfrm>
        </p:grpSpPr>
        <p:sp>
          <p:nvSpPr>
            <p:cNvPr id="12" name="Rounded Rectangle 11"/>
            <p:cNvSpPr/>
            <p:nvPr/>
          </p:nvSpPr>
          <p:spPr>
            <a:xfrm>
              <a:off x="8474529" y="1182688"/>
              <a:ext cx="3151414" cy="4777241"/>
            </a:xfrm>
            <a:prstGeom prst="roundRect">
              <a:avLst/>
            </a:prstGeom>
            <a:noFill/>
            <a:ln w="730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p:cNvCxnSpPr>
              <a:endCxn id="8" idx="1"/>
            </p:cNvCxnSpPr>
            <p:nvPr/>
          </p:nvCxnSpPr>
          <p:spPr>
            <a:xfrm flipV="1">
              <a:off x="5672390" y="1673281"/>
              <a:ext cx="1367694" cy="880248"/>
            </a:xfrm>
            <a:prstGeom prst="straightConnector1">
              <a:avLst/>
            </a:prstGeom>
            <a:ln w="82550" cmpd="tri">
              <a:solidFill>
                <a:srgbClr val="92D050"/>
              </a:solidFill>
              <a:headEnd type="none"/>
              <a:tailEnd type="stealth"/>
            </a:ln>
          </p:spPr>
          <p:style>
            <a:lnRef idx="1">
              <a:schemeClr val="accent1"/>
            </a:lnRef>
            <a:fillRef idx="0">
              <a:schemeClr val="accent1"/>
            </a:fillRef>
            <a:effectRef idx="0">
              <a:schemeClr val="accent1"/>
            </a:effectRef>
            <a:fontRef idx="minor">
              <a:schemeClr val="tx1"/>
            </a:fontRef>
          </p:style>
        </p:cxnSp>
      </p:grpSp>
      <p:sp>
        <p:nvSpPr>
          <p:cNvPr id="15" name="Oval 14"/>
          <p:cNvSpPr/>
          <p:nvPr/>
        </p:nvSpPr>
        <p:spPr>
          <a:xfrm>
            <a:off x="8627853" y="1357120"/>
            <a:ext cx="304800" cy="4408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Arrow Connector 21"/>
          <p:cNvCxnSpPr/>
          <p:nvPr/>
        </p:nvCxnSpPr>
        <p:spPr>
          <a:xfrm>
            <a:off x="6249564" y="1850832"/>
            <a:ext cx="2871641" cy="1678377"/>
          </a:xfrm>
          <a:prstGeom prst="straightConnector1">
            <a:avLst/>
          </a:prstGeom>
          <a:ln w="82550" cmpd="tri">
            <a:solidFill>
              <a:srgbClr val="92D050"/>
            </a:solidFill>
            <a:headEnd type="none"/>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508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Advanced Text Analysis</a:t>
            </a:r>
          </a:p>
        </p:txBody>
      </p:sp>
      <p:sp>
        <p:nvSpPr>
          <p:cNvPr id="3" name="Content Placeholder 2"/>
          <p:cNvSpPr>
            <a:spLocks noGrp="1"/>
          </p:cNvSpPr>
          <p:nvPr>
            <p:ph idx="1"/>
          </p:nvPr>
        </p:nvSpPr>
        <p:spPr/>
        <p:txBody>
          <a:bodyPr/>
          <a:lstStyle/>
          <a:p>
            <a:r>
              <a:rPr lang="en-US" dirty="0"/>
              <a:t>OCR is not a 100% reliable option and in some rare cases you may want to tweak the query with advanced parameters.</a:t>
            </a:r>
          </a:p>
          <a:p>
            <a:pPr lvl="1"/>
            <a:r>
              <a:rPr lang="en-US" dirty="0"/>
              <a:t>Threshold </a:t>
            </a:r>
            <a:r>
              <a:rPr lang="mr-IN" dirty="0"/>
              <a:t>–</a:t>
            </a:r>
            <a:r>
              <a:rPr lang="en-US" dirty="0"/>
              <a:t> the “pass grade” is calculated automatically according to string length. The mechanism can be bypassed to force a pass mark above a set threshold.</a:t>
            </a:r>
          </a:p>
          <a:p>
            <a:pPr lvl="1"/>
            <a:r>
              <a:rPr lang="en-US" dirty="0"/>
              <a:t>White space, punctuation &amp; capitalization </a:t>
            </a:r>
            <a:r>
              <a:rPr lang="mr-IN" dirty="0"/>
              <a:t>–</a:t>
            </a:r>
            <a:r>
              <a:rPr lang="en-US" dirty="0"/>
              <a:t> ignored by default. </a:t>
            </a:r>
          </a:p>
        </p:txBody>
      </p:sp>
      <p:sp>
        <p:nvSpPr>
          <p:cNvPr id="4" name="Date Placeholder 3"/>
          <p:cNvSpPr>
            <a:spLocks noGrp="1"/>
          </p:cNvSpPr>
          <p:nvPr>
            <p:ph type="dt" sz="half" idx="10"/>
          </p:nvPr>
        </p:nvSpPr>
        <p:spPr/>
        <p:txBody>
          <a:bodyPr/>
          <a:lstStyle/>
          <a:p>
            <a:pPr>
              <a:defRPr/>
            </a:pPr>
            <a:fld id="{A73A290A-88CA-473A-9545-42C010ACC0FF}" type="datetime1">
              <a:rPr lang="en-US" smtClean="0"/>
              <a:pPr>
                <a:defRPr/>
              </a:pPr>
              <a:t>8/17/2018</a:t>
            </a:fld>
            <a:endParaRPr lang="en-US" dirty="0"/>
          </a:p>
        </p:txBody>
      </p:sp>
      <p:sp>
        <p:nvSpPr>
          <p:cNvPr id="5" name="Slide Number Placeholder 4"/>
          <p:cNvSpPr>
            <a:spLocks noGrp="1"/>
          </p:cNvSpPr>
          <p:nvPr>
            <p:ph type="sldNum" sz="quarter" idx="11"/>
          </p:nvPr>
        </p:nvSpPr>
        <p:spPr/>
        <p:txBody>
          <a:bodyPr/>
          <a:lstStyle/>
          <a:p>
            <a:pPr>
              <a:defRPr/>
            </a:pPr>
            <a:fld id="{F8F8B37D-89E5-4F0F-B9F7-674BDC2B1E0F}" type="slidenum">
              <a:rPr lang="en-US" smtClean="0"/>
              <a:pPr>
                <a:defRPr/>
              </a:pPr>
              <a:t>7</a:t>
            </a:fld>
            <a:endParaRPr lang="en-US" dirty="0"/>
          </a:p>
        </p:txBody>
      </p:sp>
      <p:sp>
        <p:nvSpPr>
          <p:cNvPr id="6" name="Footer Placeholder 5"/>
          <p:cNvSpPr>
            <a:spLocks noGrp="1"/>
          </p:cNvSpPr>
          <p:nvPr>
            <p:ph type="ftr" sz="quarter" idx="12"/>
          </p:nvPr>
        </p:nvSpPr>
        <p:spPr/>
        <p:txBody>
          <a:bodyPr/>
          <a:lstStyle/>
          <a:p>
            <a:pPr>
              <a:defRPr/>
            </a:pPr>
            <a:r>
              <a:rPr lang="en-US"/>
              <a:t>© 2015, Perfecto Mobile Ltd.  All Rights Reserved.  </a:t>
            </a:r>
            <a:endParaRPr lang="en-US" dirty="0"/>
          </a:p>
        </p:txBody>
      </p:sp>
    </p:spTree>
    <p:extLst>
      <p:ext uri="{BB962C8B-B14F-4D97-AF65-F5344CB8AC3E}">
        <p14:creationId xmlns:p14="http://schemas.microsoft.com/office/powerpoint/2010/main" val="2066180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5740400" cy="793750"/>
          </a:xfrm>
        </p:spPr>
        <p:txBody>
          <a:bodyPr/>
          <a:lstStyle/>
          <a:p>
            <a:r>
              <a:rPr lang="en-US" dirty="0"/>
              <a:t>Visual Analysis In Code</a:t>
            </a:r>
          </a:p>
        </p:txBody>
      </p:sp>
      <p:sp>
        <p:nvSpPr>
          <p:cNvPr id="3" name="Content Placeholder 2"/>
          <p:cNvSpPr>
            <a:spLocks noGrp="1"/>
          </p:cNvSpPr>
          <p:nvPr>
            <p:ph idx="1"/>
          </p:nvPr>
        </p:nvSpPr>
        <p:spPr>
          <a:xfrm>
            <a:off x="457199" y="883269"/>
            <a:ext cx="11346873" cy="5768355"/>
          </a:xfrm>
        </p:spPr>
        <p:txBody>
          <a:bodyPr/>
          <a:lstStyle/>
          <a:p>
            <a:r>
              <a:rPr lang="en-US" sz="2400" dirty="0"/>
              <a:t>Visual Analysis is an extension applied to Appium by Perfecto.  </a:t>
            </a:r>
          </a:p>
          <a:p>
            <a:r>
              <a:rPr lang="en-US" sz="2400" dirty="0"/>
              <a:t>We execute it with the </a:t>
            </a:r>
            <a:r>
              <a:rPr lang="en-US" sz="2400" b="1" i="1" dirty="0">
                <a:solidFill>
                  <a:srgbClr val="002060"/>
                </a:solidFill>
                <a:effectLst>
                  <a:outerShdw blurRad="38100" dist="38100" dir="2700000" algn="tl">
                    <a:srgbClr val="000000">
                      <a:alpha val="43137"/>
                    </a:srgbClr>
                  </a:outerShdw>
                </a:effectLst>
              </a:rPr>
              <a:t>executeScript</a:t>
            </a:r>
            <a:r>
              <a:rPr lang="en-US" sz="2400" dirty="0">
                <a:solidFill>
                  <a:srgbClr val="002060"/>
                </a:solidFill>
                <a:effectLst>
                  <a:outerShdw blurRad="38100" dist="38100" dir="2700000" algn="tl">
                    <a:srgbClr val="000000">
                      <a:alpha val="43137"/>
                    </a:srgbClr>
                  </a:outerShdw>
                </a:effectLst>
              </a:rPr>
              <a:t> </a:t>
            </a:r>
            <a:r>
              <a:rPr lang="en-US" sz="2400" dirty="0"/>
              <a:t>method supplied by Selenium.  </a:t>
            </a:r>
          </a:p>
          <a:p>
            <a:r>
              <a:rPr lang="en-US" sz="2400" dirty="0"/>
              <a:t>The format of the commands is:</a:t>
            </a:r>
          </a:p>
          <a:p>
            <a:endParaRPr lang="en-US" sz="2400" dirty="0"/>
          </a:p>
          <a:p>
            <a:endParaRPr lang="en-US" sz="2400" dirty="0"/>
          </a:p>
          <a:p>
            <a:endParaRPr lang="en-US" sz="2400" dirty="0"/>
          </a:p>
          <a:p>
            <a:endParaRPr lang="en-US" sz="2400" dirty="0"/>
          </a:p>
          <a:p>
            <a:endParaRPr lang="en-US" sz="2400" dirty="0"/>
          </a:p>
          <a:p>
            <a:r>
              <a:rPr lang="en-US" sz="2400" dirty="0"/>
              <a:t>The Developers site &amp; plugin contain the syntax for all the commands &amp; parameters. </a:t>
            </a:r>
          </a:p>
        </p:txBody>
      </p:sp>
      <p:sp>
        <p:nvSpPr>
          <p:cNvPr id="4" name="Date Placeholder 3"/>
          <p:cNvSpPr>
            <a:spLocks noGrp="1"/>
          </p:cNvSpPr>
          <p:nvPr>
            <p:ph type="dt" sz="half" idx="10"/>
          </p:nvPr>
        </p:nvSpPr>
        <p:spPr/>
        <p:txBody>
          <a:bodyPr/>
          <a:lstStyle/>
          <a:p>
            <a:pPr>
              <a:defRPr/>
            </a:pPr>
            <a:fld id="{A73A290A-88CA-473A-9545-42C010ACC0FF}" type="datetime1">
              <a:rPr lang="en-US" smtClean="0"/>
              <a:pPr>
                <a:defRPr/>
              </a:pPr>
              <a:t>8/17/2018</a:t>
            </a:fld>
            <a:endParaRPr lang="en-US" dirty="0"/>
          </a:p>
        </p:txBody>
      </p:sp>
      <p:sp>
        <p:nvSpPr>
          <p:cNvPr id="5" name="Slide Number Placeholder 4"/>
          <p:cNvSpPr>
            <a:spLocks noGrp="1"/>
          </p:cNvSpPr>
          <p:nvPr>
            <p:ph type="sldNum" sz="quarter" idx="11"/>
          </p:nvPr>
        </p:nvSpPr>
        <p:spPr/>
        <p:txBody>
          <a:bodyPr/>
          <a:lstStyle/>
          <a:p>
            <a:pPr>
              <a:defRPr/>
            </a:pPr>
            <a:fld id="{F8F8B37D-89E5-4F0F-B9F7-674BDC2B1E0F}" type="slidenum">
              <a:rPr lang="en-US" smtClean="0"/>
              <a:pPr>
                <a:defRPr/>
              </a:pPr>
              <a:t>8</a:t>
            </a:fld>
            <a:endParaRPr lang="en-US" dirty="0"/>
          </a:p>
        </p:txBody>
      </p:sp>
      <p:sp>
        <p:nvSpPr>
          <p:cNvPr id="6" name="Footer Placeholder 5"/>
          <p:cNvSpPr>
            <a:spLocks noGrp="1"/>
          </p:cNvSpPr>
          <p:nvPr>
            <p:ph type="ftr" sz="quarter" idx="12"/>
          </p:nvPr>
        </p:nvSpPr>
        <p:spPr/>
        <p:txBody>
          <a:bodyPr/>
          <a:lstStyle/>
          <a:p>
            <a:pPr>
              <a:defRPr/>
            </a:pPr>
            <a:r>
              <a:rPr lang="en-US" dirty="0"/>
              <a:t>© 2015, Perfecto Mobile Ltd.  All Rights Reserved.  </a:t>
            </a:r>
          </a:p>
        </p:txBody>
      </p:sp>
      <p:sp>
        <p:nvSpPr>
          <p:cNvPr id="9" name="TextBox 8"/>
          <p:cNvSpPr txBox="1"/>
          <p:nvPr/>
        </p:nvSpPr>
        <p:spPr>
          <a:xfrm>
            <a:off x="2548394" y="2615237"/>
            <a:ext cx="7095212" cy="1477328"/>
          </a:xfrm>
          <a:prstGeom prst="rect">
            <a:avLst/>
          </a:prstGeom>
          <a:noFill/>
        </p:spPr>
        <p:txBody>
          <a:bodyPr wrap="none" rtlCol="0">
            <a:spAutoFit/>
          </a:bodyPr>
          <a:lstStyle/>
          <a:p>
            <a:r>
              <a:rPr lang="en-US" b="1" i="1" dirty="0">
                <a:solidFill>
                  <a:srgbClr val="00206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Map&lt;String, Object&gt; params1 = new HashMap&lt;&gt;();</a:t>
            </a:r>
          </a:p>
          <a:p>
            <a:r>
              <a:rPr lang="en-US" b="1" i="1" u="sng" dirty="0">
                <a:solidFill>
                  <a:srgbClr val="00206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params1.put("content", "Netflix");</a:t>
            </a:r>
          </a:p>
          <a:p>
            <a:r>
              <a:rPr lang="en-US" b="1" i="1" u="sng" dirty="0">
                <a:solidFill>
                  <a:srgbClr val="00206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params1.put("timeout", "30");</a:t>
            </a:r>
          </a:p>
          <a:p>
            <a:r>
              <a:rPr lang="en-US" b="1" i="1" u="sng" dirty="0">
                <a:solidFill>
                  <a:srgbClr val="00206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params1.put("threshold", "100");</a:t>
            </a:r>
          </a:p>
          <a:p>
            <a:r>
              <a:rPr lang="en-US" b="1" i="1" dirty="0">
                <a:solidFill>
                  <a:srgbClr val="00206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Object result1 = driver.executeScript("mobile:text:find", params1);</a:t>
            </a:r>
          </a:p>
        </p:txBody>
      </p:sp>
    </p:spTree>
    <p:extLst>
      <p:ext uri="{BB962C8B-B14F-4D97-AF65-F5344CB8AC3E}">
        <p14:creationId xmlns:p14="http://schemas.microsoft.com/office/powerpoint/2010/main" val="1825826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 Multiple Text Find</a:t>
            </a:r>
          </a:p>
        </p:txBody>
      </p:sp>
      <p:sp>
        <p:nvSpPr>
          <p:cNvPr id="4" name="Date Placeholder 3"/>
          <p:cNvSpPr>
            <a:spLocks noGrp="1"/>
          </p:cNvSpPr>
          <p:nvPr>
            <p:ph type="dt" sz="half" idx="10"/>
          </p:nvPr>
        </p:nvSpPr>
        <p:spPr/>
        <p:txBody>
          <a:bodyPr/>
          <a:lstStyle/>
          <a:p>
            <a:pPr>
              <a:defRPr/>
            </a:pPr>
            <a:fld id="{6CDF96D3-061B-4864-901C-DE2660FA7641}" type="datetime1">
              <a:rPr lang="en-US" smtClean="0"/>
              <a:pPr>
                <a:defRPr/>
              </a:pPr>
              <a:t>8/17/2018</a:t>
            </a:fld>
            <a:endParaRPr lang="en-US" dirty="0"/>
          </a:p>
        </p:txBody>
      </p:sp>
      <p:sp>
        <p:nvSpPr>
          <p:cNvPr id="5" name="Slide Number Placeholder 4"/>
          <p:cNvSpPr>
            <a:spLocks noGrp="1"/>
          </p:cNvSpPr>
          <p:nvPr>
            <p:ph type="sldNum" sz="quarter" idx="11"/>
          </p:nvPr>
        </p:nvSpPr>
        <p:spPr/>
        <p:txBody>
          <a:bodyPr/>
          <a:lstStyle/>
          <a:p>
            <a:pPr>
              <a:defRPr/>
            </a:pPr>
            <a:fld id="{91F25790-A9A0-4505-8379-727DD0220737}" type="slidenum">
              <a:rPr lang="en-US" smtClean="0"/>
              <a:pPr>
                <a:defRPr/>
              </a:pPr>
              <a:t>9</a:t>
            </a:fld>
            <a:endParaRPr lang="en-US" dirty="0"/>
          </a:p>
        </p:txBody>
      </p:sp>
      <p:sp>
        <p:nvSpPr>
          <p:cNvPr id="6" name="Footer Placeholder 5"/>
          <p:cNvSpPr>
            <a:spLocks noGrp="1"/>
          </p:cNvSpPr>
          <p:nvPr>
            <p:ph type="ftr" sz="quarter" idx="12"/>
          </p:nvPr>
        </p:nvSpPr>
        <p:spPr/>
        <p:txBody>
          <a:bodyPr/>
          <a:lstStyle/>
          <a:p>
            <a:pPr>
              <a:defRPr/>
            </a:pPr>
            <a:r>
              <a:rPr lang="en-US" dirty="0"/>
              <a:t>© 2015, Perfecto Mobile Ltd.  All Rights Reserved.  </a:t>
            </a:r>
          </a:p>
        </p:txBody>
      </p:sp>
      <p:pic>
        <p:nvPicPr>
          <p:cNvPr id="3" name="Picture 2"/>
          <p:cNvPicPr>
            <a:picLocks noChangeAspect="1"/>
          </p:cNvPicPr>
          <p:nvPr/>
        </p:nvPicPr>
        <p:blipFill>
          <a:blip r:embed="rId3"/>
          <a:stretch>
            <a:fillRect/>
          </a:stretch>
        </p:blipFill>
        <p:spPr>
          <a:xfrm>
            <a:off x="6829254" y="812007"/>
            <a:ext cx="5176328" cy="5872162"/>
          </a:xfrm>
          <a:prstGeom prst="rect">
            <a:avLst/>
          </a:prstGeom>
        </p:spPr>
      </p:pic>
      <p:sp>
        <p:nvSpPr>
          <p:cNvPr id="7" name="TextBox 6"/>
          <p:cNvSpPr txBox="1"/>
          <p:nvPr/>
        </p:nvSpPr>
        <p:spPr>
          <a:xfrm>
            <a:off x="457200" y="852488"/>
            <a:ext cx="5441210" cy="3970318"/>
          </a:xfrm>
          <a:prstGeom prst="rect">
            <a:avLst/>
          </a:prstGeom>
          <a:noFill/>
        </p:spPr>
        <p:txBody>
          <a:bodyPr wrap="square" rtlCol="0">
            <a:spAutoFit/>
          </a:bodyPr>
          <a:lstStyle/>
          <a:p>
            <a:r>
              <a:rPr lang="en-US" dirty="0">
                <a:latin typeface="Source Sans Pro" panose="020B0503030403020204"/>
              </a:rPr>
              <a:t>When you need to verify multiple text values at once you can encapsulate the text of the </a:t>
            </a:r>
            <a:r>
              <a:rPr lang="en-US" b="1" dirty="0">
                <a:latin typeface="Source Sans Pro" panose="020B0503030403020204"/>
              </a:rPr>
              <a:t>Expected text (needle)</a:t>
            </a:r>
            <a:r>
              <a:rPr lang="en-US" dirty="0">
                <a:latin typeface="Source Sans Pro" panose="020B0503030403020204"/>
              </a:rPr>
              <a:t> in quotes and separate them with a space: “perfecto” “mobile”</a:t>
            </a:r>
          </a:p>
          <a:p>
            <a:endParaRPr lang="en-US" dirty="0">
              <a:latin typeface="Source Sans Pro" panose="020B0503030403020204"/>
            </a:endParaRPr>
          </a:p>
          <a:p>
            <a:r>
              <a:rPr lang="en-US" dirty="0">
                <a:latin typeface="Source Sans Pro" panose="020B0503030403020204"/>
              </a:rPr>
              <a:t>For all commands you can use the parameter value “Any” for the </a:t>
            </a:r>
            <a:r>
              <a:rPr lang="en-US" b="1" dirty="0">
                <a:latin typeface="Source Sans Pro" panose="020B0503030403020204"/>
              </a:rPr>
              <a:t>Target</a:t>
            </a:r>
            <a:r>
              <a:rPr lang="en-US" dirty="0">
                <a:latin typeface="Source Sans Pro" panose="020B0503030403020204"/>
              </a:rPr>
              <a:t> parameter.  For example, by setting the parameter to “Any” if any of the words are matched a success will be returned.</a:t>
            </a:r>
          </a:p>
          <a:p>
            <a:endParaRPr lang="en-US" dirty="0">
              <a:latin typeface="Source Sans Pro" panose="020B0503030403020204"/>
            </a:endParaRPr>
          </a:p>
          <a:p>
            <a:r>
              <a:rPr lang="en-US" dirty="0">
                <a:latin typeface="Source Sans Pro" panose="020B0503030403020204"/>
              </a:rPr>
              <a:t>Checkpoints have an additional </a:t>
            </a:r>
            <a:r>
              <a:rPr lang="en-US" b="1" dirty="0">
                <a:latin typeface="Source Sans Pro" panose="020B0503030403020204"/>
              </a:rPr>
              <a:t>Target</a:t>
            </a:r>
            <a:r>
              <a:rPr lang="en-US" dirty="0">
                <a:latin typeface="Source Sans Pro" panose="020B0503030403020204"/>
              </a:rPr>
              <a:t> parameter which allows you to verify ALL text values are present to be considered a success.  To use this, set the parameter value of </a:t>
            </a:r>
            <a:r>
              <a:rPr lang="en-US" b="1" dirty="0">
                <a:latin typeface="Source Sans Pro" panose="020B0503030403020204"/>
              </a:rPr>
              <a:t>Target</a:t>
            </a:r>
            <a:r>
              <a:rPr lang="en-US" dirty="0">
                <a:latin typeface="Source Sans Pro" panose="020B0503030403020204"/>
              </a:rPr>
              <a:t> to “All”.</a:t>
            </a:r>
          </a:p>
        </p:txBody>
      </p:sp>
      <p:sp>
        <p:nvSpPr>
          <p:cNvPr id="9" name="Rounded Rectangle 8"/>
          <p:cNvSpPr/>
          <p:nvPr/>
        </p:nvSpPr>
        <p:spPr>
          <a:xfrm>
            <a:off x="6870180" y="1733797"/>
            <a:ext cx="5094476" cy="225632"/>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6870180" y="2325583"/>
            <a:ext cx="5094476" cy="225632"/>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450135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rfecto PPT Template 2015 (Final V2) [Read-Only] [Compatibility Mode]" id="{D88DBAD1-30E3-4522-968E-13C9AAB7B849}" vid="{21A82FAB-E401-4109-BAF0-D3C4AD6C4DF2}"/>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F214C403D2884698585B04F0C9EFEB" ma:contentTypeVersion="17" ma:contentTypeDescription="Create a new document." ma:contentTypeScope="" ma:versionID="e1a0d5c62c1ac535c9d3634498265420">
  <xsd:schema xmlns:xsd="http://www.w3.org/2001/XMLSchema" xmlns:xs="http://www.w3.org/2001/XMLSchema" xmlns:p="http://schemas.microsoft.com/office/2006/metadata/properties" xmlns:ns2="972698c4-214c-4832-b82a-2422ff8e5173" xmlns:ns3="7b8596e7-3cac-4d6c-91fd-39b1618125fc" targetNamespace="http://schemas.microsoft.com/office/2006/metadata/properties" ma:root="true" ma:fieldsID="2fa023a7900effa46203ee4f9a333910" ns2:_="" ns3:_="">
    <xsd:import namespace="972698c4-214c-4832-b82a-2422ff8e5173"/>
    <xsd:import namespace="7b8596e7-3cac-4d6c-91fd-39b1618125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2698c4-214c-4832-b82a-2422ff8e5173"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AutoTags" ma:index="6"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8596e7-3cac-4d6c-91fd-39b1618125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837B03-AF14-401B-8DDC-AD36D108265C}"/>
</file>

<file path=customXml/itemProps2.xml><?xml version="1.0" encoding="utf-8"?>
<ds:datastoreItem xmlns:ds="http://schemas.openxmlformats.org/officeDocument/2006/customXml" ds:itemID="{A0A492F8-CCAC-45ED-AC2F-05FF0460C870}">
  <ds:schemaRefs>
    <ds:schemaRef ds:uri="http://purl.org/dc/terms/"/>
    <ds:schemaRef ds:uri="http://purl.org/dc/elements/1.1/"/>
    <ds:schemaRef ds:uri="http://www.w3.org/XML/1998/namespace"/>
    <ds:schemaRef ds:uri="http://schemas.microsoft.com/office/infopath/2007/PartnerControls"/>
    <ds:schemaRef ds:uri="http://schemas.openxmlformats.org/package/2006/metadata/core-properties"/>
    <ds:schemaRef ds:uri="1d7dca9a-e7fe-4e70-b427-b999408283d8"/>
    <ds:schemaRef ds:uri="http://schemas.microsoft.com/office/2006/documentManagement/types"/>
    <ds:schemaRef ds:uri="b39354ad-55e5-406b-bc55-b3dc027a4d5e"/>
    <ds:schemaRef ds:uri="3a13d125-ada3-46fb-a8f2-bcc2bdd31529"/>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8F6485D1-3B25-415F-B197-0D232BCAB6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Perfecto</Template>
  <TotalTime>12980</TotalTime>
  <Words>3060</Words>
  <Application>Microsoft Office PowerPoint</Application>
  <PresentationFormat>Widescreen</PresentationFormat>
  <Paragraphs>389</Paragraphs>
  <Slides>27</Slides>
  <Notes>26</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Office Theme</vt:lpstr>
      <vt:lpstr>1_Office Theme</vt:lpstr>
      <vt:lpstr>PowerPoint Presentation</vt:lpstr>
      <vt:lpstr>Agenda</vt:lpstr>
      <vt:lpstr>PowerPoint Presentation</vt:lpstr>
      <vt:lpstr>Visual Analysis </vt:lpstr>
      <vt:lpstr>Available Visual Commands</vt:lpstr>
      <vt:lpstr>Needle in the Haystack</vt:lpstr>
      <vt:lpstr>Advanced Text Analysis</vt:lpstr>
      <vt:lpstr>Visual Analysis In Code</vt:lpstr>
      <vt:lpstr>Target Multiple Text Find</vt:lpstr>
      <vt:lpstr>Working with the OCR tool. </vt:lpstr>
      <vt:lpstr>Image Recognition</vt:lpstr>
      <vt:lpstr>Image Analysis - Parameters</vt:lpstr>
      <vt:lpstr>Image Analysis - Haystack</vt:lpstr>
      <vt:lpstr>Image Analysis - Results</vt:lpstr>
      <vt:lpstr>Best Practice</vt:lpstr>
      <vt:lpstr>Generic Parameters</vt:lpstr>
      <vt:lpstr>Command Specific Parameters</vt:lpstr>
      <vt:lpstr>Knowledge Check!</vt:lpstr>
      <vt:lpstr>Scroll and Search</vt:lpstr>
      <vt:lpstr>Scroll and Search</vt:lpstr>
      <vt:lpstr>Visual Relations - What’s the Problem</vt:lpstr>
      <vt:lpstr>How to Use Visual Relations</vt:lpstr>
      <vt:lpstr>Visual Relation Parameters</vt:lpstr>
      <vt:lpstr>Visual Relations - Code</vt:lpstr>
      <vt:lpstr>Summary</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RWD and Appium Testing</dc:title>
  <dc:creator>Yaacov Weingarten</dc:creator>
  <cp:lastModifiedBy>Yaron White</cp:lastModifiedBy>
  <cp:revision>439</cp:revision>
  <dcterms:created xsi:type="dcterms:W3CDTF">2015-10-07T12:57:21Z</dcterms:created>
  <dcterms:modified xsi:type="dcterms:W3CDTF">2018-08-17T16:53:52Z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0x01010056F214C403D2884698585B04F0C9EFEB</vt:lpwstr>
  </property>
</Properties>
</file>